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6"/>
  </p:notesMasterIdLst>
  <p:sldIdLst>
    <p:sldId id="514" r:id="rId5"/>
    <p:sldId id="283" r:id="rId6"/>
    <p:sldId id="257" r:id="rId7"/>
    <p:sldId id="515" r:id="rId8"/>
    <p:sldId id="511" r:id="rId9"/>
    <p:sldId id="536" r:id="rId10"/>
    <p:sldId id="537" r:id="rId11"/>
    <p:sldId id="538" r:id="rId12"/>
    <p:sldId id="531" r:id="rId13"/>
    <p:sldId id="532" r:id="rId14"/>
    <p:sldId id="534" r:id="rId15"/>
    <p:sldId id="541" r:id="rId16"/>
    <p:sldId id="542" r:id="rId17"/>
    <p:sldId id="553" r:id="rId18"/>
    <p:sldId id="554" r:id="rId19"/>
    <p:sldId id="549" r:id="rId20"/>
    <p:sldId id="525" r:id="rId21"/>
    <p:sldId id="530" r:id="rId22"/>
    <p:sldId id="550" r:id="rId23"/>
    <p:sldId id="551" r:id="rId24"/>
    <p:sldId id="552" r:id="rId25"/>
    <p:sldId id="544" r:id="rId26"/>
    <p:sldId id="539" r:id="rId27"/>
    <p:sldId id="555" r:id="rId28"/>
    <p:sldId id="561" r:id="rId29"/>
    <p:sldId id="556" r:id="rId30"/>
    <p:sldId id="557" r:id="rId31"/>
    <p:sldId id="558" r:id="rId32"/>
    <p:sldId id="559" r:id="rId33"/>
    <p:sldId id="560" r:id="rId34"/>
    <p:sldId id="562" r:id="rId35"/>
    <p:sldId id="526" r:id="rId36"/>
    <p:sldId id="545" r:id="rId37"/>
    <p:sldId id="546" r:id="rId38"/>
    <p:sldId id="547" r:id="rId39"/>
    <p:sldId id="528" r:id="rId40"/>
    <p:sldId id="540" r:id="rId41"/>
    <p:sldId id="533" r:id="rId42"/>
    <p:sldId id="543" r:id="rId43"/>
    <p:sldId id="529" r:id="rId44"/>
    <p:sldId id="54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4042"/>
    <a:srgbClr val="FBD350"/>
    <a:srgbClr val="105A70"/>
    <a:srgbClr val="920075"/>
    <a:srgbClr val="F6F6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4C3734-87CA-FD3A-33A6-86CD876495D8}" v="15532" dt="2024-03-26T20:03:22.522"/>
    <p1510:client id="{B96C2BD6-BC6E-F52B-E711-4A213DAB0768}" v="65" dt="2024-03-27T13:54:21.838"/>
    <p1510:client id="{C88DFBCF-5B33-D545-8A15-57C846CF1DE9}" v="937" dt="2024-03-27T13:50:52.5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21588B-75C7-2E49-8246-5AA20E032E46}" type="datetimeFigureOut">
              <a:rPr lang="en-US" smtClean="0"/>
              <a:t>4/29/2024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CEEDE6-A92A-0644-99D9-F2E3FD0A4DB3}" type="slidenum">
              <a:rPr lang="en-US" smtClean="0"/>
              <a:t>‹#›</a:t>
            </a:fld>
            <a:endParaRPr lang="en-US"/>
          </a:p>
        </p:txBody>
      </p:sp>
    </p:spTree>
    <p:extLst>
      <p:ext uri="{BB962C8B-B14F-4D97-AF65-F5344CB8AC3E}">
        <p14:creationId xmlns:p14="http://schemas.microsoft.com/office/powerpoint/2010/main" val="3482983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design.ncsu.edu/cud/about_ud/udprinciples.Ht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design.ncsu.edu/cud/about_ud/udprinciples.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w3.org/TR/WCAG21/"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boia.org/blog/over-2250-web-accessibility-lawsuits-filed-in-2018-could-they-triple-in-2019"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design.ncsu.edu/cud/about_ud/udprinciples.Ht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 image title slide  - Any text that looks black is HEX code </a:t>
            </a:r>
            <a:r>
              <a:rPr lang="en-US">
                <a:effectLst/>
                <a:latin typeface="Helvetica" pitchFamily="2" charset="0"/>
              </a:rPr>
              <a:t>414042. </a:t>
            </a:r>
          </a:p>
        </p:txBody>
      </p:sp>
      <p:sp>
        <p:nvSpPr>
          <p:cNvPr id="4" name="Slide Number Placeholder 3"/>
          <p:cNvSpPr>
            <a:spLocks noGrp="1"/>
          </p:cNvSpPr>
          <p:nvPr>
            <p:ph type="sldNum" sz="quarter" idx="5"/>
          </p:nvPr>
        </p:nvSpPr>
        <p:spPr/>
        <p:txBody>
          <a:bodyPr/>
          <a:lstStyle/>
          <a:p>
            <a:fld id="{D46192CE-45DB-B442-A270-E30110EEEBD8}" type="slidenum">
              <a:rPr lang="en-US" smtClean="0"/>
              <a:t>1</a:t>
            </a:fld>
            <a:endParaRPr lang="en-US"/>
          </a:p>
        </p:txBody>
      </p:sp>
    </p:spTree>
    <p:extLst>
      <p:ext uri="{BB962C8B-B14F-4D97-AF65-F5344CB8AC3E}">
        <p14:creationId xmlns:p14="http://schemas.microsoft.com/office/powerpoint/2010/main" val="3959304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11</a:t>
            </a:fld>
            <a:endParaRPr lang="en-US"/>
          </a:p>
        </p:txBody>
      </p:sp>
    </p:spTree>
    <p:extLst>
      <p:ext uri="{BB962C8B-B14F-4D97-AF65-F5344CB8AC3E}">
        <p14:creationId xmlns:p14="http://schemas.microsoft.com/office/powerpoint/2010/main" val="4194234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13</a:t>
            </a:fld>
            <a:endParaRPr lang="en-US"/>
          </a:p>
        </p:txBody>
      </p:sp>
    </p:spTree>
    <p:extLst>
      <p:ext uri="{BB962C8B-B14F-4D97-AF65-F5344CB8AC3E}">
        <p14:creationId xmlns:p14="http://schemas.microsoft.com/office/powerpoint/2010/main" val="3096204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15</a:t>
            </a:fld>
            <a:endParaRPr lang="en-US"/>
          </a:p>
        </p:txBody>
      </p:sp>
    </p:spTree>
    <p:extLst>
      <p:ext uri="{BB962C8B-B14F-4D97-AF65-F5344CB8AC3E}">
        <p14:creationId xmlns:p14="http://schemas.microsoft.com/office/powerpoint/2010/main" val="2843944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F3BAC-CBBF-C99D-7FCA-E93E489DF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D6C618-94C2-A5A5-19E5-96BAAA7B97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AA9D9-B309-F4DB-E306-A1467D7AF47E}"/>
              </a:ext>
            </a:extLst>
          </p:cNvPr>
          <p:cNvSpPr>
            <a:spLocks noGrp="1"/>
          </p:cNvSpPr>
          <p:nvPr>
            <p:ph type="body" idx="1"/>
          </p:nvPr>
        </p:nvSpPr>
        <p:spPr/>
        <p:txBody>
          <a:bodyPr rtlCol="0"/>
          <a:lstStyle/>
          <a:p>
            <a:pPr rtl="0"/>
            <a:r>
              <a:rPr lang="en-GB"/>
              <a:t>This slide is used as a transition title slide for a new section</a:t>
            </a:r>
          </a:p>
        </p:txBody>
      </p:sp>
      <p:sp>
        <p:nvSpPr>
          <p:cNvPr id="4" name="Slide Number Placeholder 3">
            <a:extLst>
              <a:ext uri="{FF2B5EF4-FFF2-40B4-BE49-F238E27FC236}">
                <a16:creationId xmlns:a16="http://schemas.microsoft.com/office/drawing/2014/main" id="{EE999036-F328-9A46-8153-50ECB537FCAB}"/>
              </a:ext>
            </a:extLst>
          </p:cNvPr>
          <p:cNvSpPr>
            <a:spLocks noGrp="1"/>
          </p:cNvSpPr>
          <p:nvPr>
            <p:ph type="sldNum" sz="quarter" idx="5"/>
          </p:nvPr>
        </p:nvSpPr>
        <p:spPr/>
        <p:txBody>
          <a:bodyPr rtlCol="0"/>
          <a:lstStyle/>
          <a:p>
            <a:pPr rtl="0"/>
            <a:fld id="{8530193B-564F-4854-8A52-728F3FB19C85}" type="slidenum">
              <a:rPr lang="en-GB" smtClean="0"/>
              <a:t>16</a:t>
            </a:fld>
            <a:endParaRPr lang="en-GB"/>
          </a:p>
        </p:txBody>
      </p:sp>
    </p:spTree>
    <p:extLst>
      <p:ext uri="{BB962C8B-B14F-4D97-AF65-F5344CB8AC3E}">
        <p14:creationId xmlns:p14="http://schemas.microsoft.com/office/powerpoint/2010/main" val="3664059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7 Principles of Universal Design were developed in 1997 by a working group of architects, product designers, engineers and environmental design researchers, led by the late Ronald Mace in the </a:t>
            </a:r>
            <a:r>
              <a:rPr lang="en-US" b="1">
                <a:hlinkClick r:id="rId3"/>
              </a:rPr>
              <a:t>North Carolina State University </a:t>
            </a:r>
            <a:r>
              <a:rPr lang="en-US"/>
              <a:t>(NCSU). The purpose of the Principles is to guide the design of environments, products and communications. According to the Center for Universal Design in NCSU, the Principles "may be applied to evaluate existing designs, guide the design process and educate both designers and consumers about the characteristics of more usable products and environments."</a:t>
            </a:r>
          </a:p>
        </p:txBody>
      </p:sp>
      <p:sp>
        <p:nvSpPr>
          <p:cNvPr id="4" name="Slide Number Placeholder 3"/>
          <p:cNvSpPr>
            <a:spLocks noGrp="1"/>
          </p:cNvSpPr>
          <p:nvPr>
            <p:ph type="sldNum" sz="quarter" idx="5"/>
          </p:nvPr>
        </p:nvSpPr>
        <p:spPr/>
        <p:txBody>
          <a:bodyPr/>
          <a:lstStyle/>
          <a:p>
            <a:fld id="{87CEEDE6-A92A-0644-99D9-F2E3FD0A4DB3}" type="slidenum">
              <a:rPr lang="en-US" smtClean="0"/>
              <a:t>18</a:t>
            </a:fld>
            <a:endParaRPr lang="en-US"/>
          </a:p>
        </p:txBody>
      </p:sp>
    </p:spTree>
    <p:extLst>
      <p:ext uri="{BB962C8B-B14F-4D97-AF65-F5344CB8AC3E}">
        <p14:creationId xmlns:p14="http://schemas.microsoft.com/office/powerpoint/2010/main" val="681878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20</a:t>
            </a:fld>
            <a:endParaRPr lang="en-US"/>
          </a:p>
        </p:txBody>
      </p:sp>
    </p:spTree>
    <p:extLst>
      <p:ext uri="{BB962C8B-B14F-4D97-AF65-F5344CB8AC3E}">
        <p14:creationId xmlns:p14="http://schemas.microsoft.com/office/powerpoint/2010/main" val="3074990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21</a:t>
            </a:fld>
            <a:endParaRPr lang="en-US"/>
          </a:p>
        </p:txBody>
      </p:sp>
    </p:spTree>
    <p:extLst>
      <p:ext uri="{BB962C8B-B14F-4D97-AF65-F5344CB8AC3E}">
        <p14:creationId xmlns:p14="http://schemas.microsoft.com/office/powerpoint/2010/main" val="2215625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F3BAC-CBBF-C99D-7FCA-E93E489DF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D6C618-94C2-A5A5-19E5-96BAAA7B97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AA9D9-B309-F4DB-E306-A1467D7AF47E}"/>
              </a:ext>
            </a:extLst>
          </p:cNvPr>
          <p:cNvSpPr>
            <a:spLocks noGrp="1"/>
          </p:cNvSpPr>
          <p:nvPr>
            <p:ph type="body" idx="1"/>
          </p:nvPr>
        </p:nvSpPr>
        <p:spPr/>
        <p:txBody>
          <a:bodyPr rtlCol="0"/>
          <a:lstStyle/>
          <a:p>
            <a:pPr rtl="0"/>
            <a:r>
              <a:rPr lang="en-GB"/>
              <a:t>This slide is used as a transition title slide for a new section</a:t>
            </a:r>
          </a:p>
        </p:txBody>
      </p:sp>
      <p:sp>
        <p:nvSpPr>
          <p:cNvPr id="4" name="Slide Number Placeholder 3">
            <a:extLst>
              <a:ext uri="{FF2B5EF4-FFF2-40B4-BE49-F238E27FC236}">
                <a16:creationId xmlns:a16="http://schemas.microsoft.com/office/drawing/2014/main" id="{EE999036-F328-9A46-8153-50ECB537FCAB}"/>
              </a:ext>
            </a:extLst>
          </p:cNvPr>
          <p:cNvSpPr>
            <a:spLocks noGrp="1"/>
          </p:cNvSpPr>
          <p:nvPr>
            <p:ph type="sldNum" sz="quarter" idx="5"/>
          </p:nvPr>
        </p:nvSpPr>
        <p:spPr/>
        <p:txBody>
          <a:bodyPr rtlCol="0"/>
          <a:lstStyle/>
          <a:p>
            <a:pPr rtl="0"/>
            <a:fld id="{8530193B-564F-4854-8A52-728F3FB19C85}" type="slidenum">
              <a:rPr lang="en-GB" smtClean="0"/>
              <a:t>22</a:t>
            </a:fld>
            <a:endParaRPr lang="en-GB"/>
          </a:p>
        </p:txBody>
      </p:sp>
    </p:spTree>
    <p:extLst>
      <p:ext uri="{BB962C8B-B14F-4D97-AF65-F5344CB8AC3E}">
        <p14:creationId xmlns:p14="http://schemas.microsoft.com/office/powerpoint/2010/main" val="2655936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23</a:t>
            </a:fld>
            <a:endParaRPr lang="en-US"/>
          </a:p>
        </p:txBody>
      </p:sp>
    </p:spTree>
    <p:extLst>
      <p:ext uri="{BB962C8B-B14F-4D97-AF65-F5344CB8AC3E}">
        <p14:creationId xmlns:p14="http://schemas.microsoft.com/office/powerpoint/2010/main" val="2222027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24</a:t>
            </a:fld>
            <a:endParaRPr lang="en-US"/>
          </a:p>
        </p:txBody>
      </p:sp>
    </p:spTree>
    <p:extLst>
      <p:ext uri="{BB962C8B-B14F-4D97-AF65-F5344CB8AC3E}">
        <p14:creationId xmlns:p14="http://schemas.microsoft.com/office/powerpoint/2010/main" val="231448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a:t>This slide is used as a transition title slide for a new section</a:t>
            </a:r>
          </a:p>
        </p:txBody>
      </p:sp>
      <p:sp>
        <p:nvSpPr>
          <p:cNvPr id="4" name="Slide Number Placeholder 3"/>
          <p:cNvSpPr>
            <a:spLocks noGrp="1"/>
          </p:cNvSpPr>
          <p:nvPr>
            <p:ph type="sldNum" sz="quarter" idx="5"/>
          </p:nvPr>
        </p:nvSpPr>
        <p:spPr/>
        <p:txBody>
          <a:bodyPr rtlCol="0"/>
          <a:lstStyle/>
          <a:p>
            <a:pPr rtl="0"/>
            <a:fld id="{8530193B-564F-4854-8A52-728F3FB19C85}" type="slidenum">
              <a:rPr lang="en-GB" smtClean="0"/>
              <a:t>2</a:t>
            </a:fld>
            <a:endParaRPr lang="en-GB"/>
          </a:p>
        </p:txBody>
      </p:sp>
    </p:spTree>
    <p:extLst>
      <p:ext uri="{BB962C8B-B14F-4D97-AF65-F5344CB8AC3E}">
        <p14:creationId xmlns:p14="http://schemas.microsoft.com/office/powerpoint/2010/main" val="4137163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25</a:t>
            </a:fld>
            <a:endParaRPr lang="en-US"/>
          </a:p>
        </p:txBody>
      </p:sp>
    </p:spTree>
    <p:extLst>
      <p:ext uri="{BB962C8B-B14F-4D97-AF65-F5344CB8AC3E}">
        <p14:creationId xmlns:p14="http://schemas.microsoft.com/office/powerpoint/2010/main" val="1097985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26</a:t>
            </a:fld>
            <a:endParaRPr lang="en-US"/>
          </a:p>
        </p:txBody>
      </p:sp>
    </p:spTree>
    <p:extLst>
      <p:ext uri="{BB962C8B-B14F-4D97-AF65-F5344CB8AC3E}">
        <p14:creationId xmlns:p14="http://schemas.microsoft.com/office/powerpoint/2010/main" val="3105170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27</a:t>
            </a:fld>
            <a:endParaRPr lang="en-US"/>
          </a:p>
        </p:txBody>
      </p:sp>
    </p:spTree>
    <p:extLst>
      <p:ext uri="{BB962C8B-B14F-4D97-AF65-F5344CB8AC3E}">
        <p14:creationId xmlns:p14="http://schemas.microsoft.com/office/powerpoint/2010/main" val="1447350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28</a:t>
            </a:fld>
            <a:endParaRPr lang="en-US"/>
          </a:p>
        </p:txBody>
      </p:sp>
    </p:spTree>
    <p:extLst>
      <p:ext uri="{BB962C8B-B14F-4D97-AF65-F5344CB8AC3E}">
        <p14:creationId xmlns:p14="http://schemas.microsoft.com/office/powerpoint/2010/main" val="1791593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29</a:t>
            </a:fld>
            <a:endParaRPr lang="en-US"/>
          </a:p>
        </p:txBody>
      </p:sp>
    </p:spTree>
    <p:extLst>
      <p:ext uri="{BB962C8B-B14F-4D97-AF65-F5344CB8AC3E}">
        <p14:creationId xmlns:p14="http://schemas.microsoft.com/office/powerpoint/2010/main" val="39733854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30</a:t>
            </a:fld>
            <a:endParaRPr lang="en-US"/>
          </a:p>
        </p:txBody>
      </p:sp>
    </p:spTree>
    <p:extLst>
      <p:ext uri="{BB962C8B-B14F-4D97-AF65-F5344CB8AC3E}">
        <p14:creationId xmlns:p14="http://schemas.microsoft.com/office/powerpoint/2010/main" val="4089307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31</a:t>
            </a:fld>
            <a:endParaRPr lang="en-US"/>
          </a:p>
        </p:txBody>
      </p:sp>
    </p:spTree>
    <p:extLst>
      <p:ext uri="{BB962C8B-B14F-4D97-AF65-F5344CB8AC3E}">
        <p14:creationId xmlns:p14="http://schemas.microsoft.com/office/powerpoint/2010/main" val="27218977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a:t>This slide is used as a transition title slide for a new section</a:t>
            </a:r>
          </a:p>
        </p:txBody>
      </p:sp>
      <p:sp>
        <p:nvSpPr>
          <p:cNvPr id="4" name="Slide Number Placeholder 3"/>
          <p:cNvSpPr>
            <a:spLocks noGrp="1"/>
          </p:cNvSpPr>
          <p:nvPr>
            <p:ph type="sldNum" sz="quarter" idx="5"/>
          </p:nvPr>
        </p:nvSpPr>
        <p:spPr/>
        <p:txBody>
          <a:bodyPr rtlCol="0"/>
          <a:lstStyle/>
          <a:p>
            <a:pPr rtl="0"/>
            <a:fld id="{8530193B-564F-4854-8A52-728F3FB19C85}" type="slidenum">
              <a:rPr lang="en-GB" smtClean="0"/>
              <a:t>32</a:t>
            </a:fld>
            <a:endParaRPr lang="en-GB"/>
          </a:p>
        </p:txBody>
      </p:sp>
    </p:spTree>
    <p:extLst>
      <p:ext uri="{BB962C8B-B14F-4D97-AF65-F5344CB8AC3E}">
        <p14:creationId xmlns:p14="http://schemas.microsoft.com/office/powerpoint/2010/main" val="35812929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33</a:t>
            </a:fld>
            <a:endParaRPr lang="en-US"/>
          </a:p>
        </p:txBody>
      </p:sp>
    </p:spTree>
    <p:extLst>
      <p:ext uri="{BB962C8B-B14F-4D97-AF65-F5344CB8AC3E}">
        <p14:creationId xmlns:p14="http://schemas.microsoft.com/office/powerpoint/2010/main" val="32482257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34</a:t>
            </a:fld>
            <a:endParaRPr lang="en-US"/>
          </a:p>
        </p:txBody>
      </p:sp>
    </p:spTree>
    <p:extLst>
      <p:ext uri="{BB962C8B-B14F-4D97-AF65-F5344CB8AC3E}">
        <p14:creationId xmlns:p14="http://schemas.microsoft.com/office/powerpoint/2010/main" val="2328013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slide background works best with text heavy sections, with no imagery OR when an Icon is used</a:t>
            </a:r>
          </a:p>
          <a:p>
            <a:endParaRPr lang="en-US"/>
          </a:p>
        </p:txBody>
      </p:sp>
      <p:sp>
        <p:nvSpPr>
          <p:cNvPr id="4" name="Slide Number Placeholder 3"/>
          <p:cNvSpPr>
            <a:spLocks noGrp="1"/>
          </p:cNvSpPr>
          <p:nvPr>
            <p:ph type="sldNum" sz="quarter" idx="5"/>
          </p:nvPr>
        </p:nvSpPr>
        <p:spPr/>
        <p:txBody>
          <a:bodyPr/>
          <a:lstStyle/>
          <a:p>
            <a:fld id="{D46192CE-45DB-B442-A270-E30110EEEBD8}" type="slidenum">
              <a:rPr lang="en-US" smtClean="0"/>
              <a:t>3</a:t>
            </a:fld>
            <a:endParaRPr lang="en-US"/>
          </a:p>
        </p:txBody>
      </p:sp>
    </p:spTree>
    <p:extLst>
      <p:ext uri="{BB962C8B-B14F-4D97-AF65-F5344CB8AC3E}">
        <p14:creationId xmlns:p14="http://schemas.microsoft.com/office/powerpoint/2010/main" val="544652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35</a:t>
            </a:fld>
            <a:endParaRPr lang="en-US"/>
          </a:p>
        </p:txBody>
      </p:sp>
    </p:spTree>
    <p:extLst>
      <p:ext uri="{BB962C8B-B14F-4D97-AF65-F5344CB8AC3E}">
        <p14:creationId xmlns:p14="http://schemas.microsoft.com/office/powerpoint/2010/main" val="25703265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36</a:t>
            </a:fld>
            <a:endParaRPr lang="en-US"/>
          </a:p>
        </p:txBody>
      </p:sp>
    </p:spTree>
    <p:extLst>
      <p:ext uri="{BB962C8B-B14F-4D97-AF65-F5344CB8AC3E}">
        <p14:creationId xmlns:p14="http://schemas.microsoft.com/office/powerpoint/2010/main" val="30724631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37</a:t>
            </a:fld>
            <a:endParaRPr lang="en-US"/>
          </a:p>
        </p:txBody>
      </p:sp>
    </p:spTree>
    <p:extLst>
      <p:ext uri="{BB962C8B-B14F-4D97-AF65-F5344CB8AC3E}">
        <p14:creationId xmlns:p14="http://schemas.microsoft.com/office/powerpoint/2010/main" val="1812282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38</a:t>
            </a:fld>
            <a:endParaRPr lang="en-US"/>
          </a:p>
        </p:txBody>
      </p:sp>
    </p:spTree>
    <p:extLst>
      <p:ext uri="{BB962C8B-B14F-4D97-AF65-F5344CB8AC3E}">
        <p14:creationId xmlns:p14="http://schemas.microsoft.com/office/powerpoint/2010/main" val="14799836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39</a:t>
            </a:fld>
            <a:endParaRPr lang="en-US"/>
          </a:p>
        </p:txBody>
      </p:sp>
    </p:spTree>
    <p:extLst>
      <p:ext uri="{BB962C8B-B14F-4D97-AF65-F5344CB8AC3E}">
        <p14:creationId xmlns:p14="http://schemas.microsoft.com/office/powerpoint/2010/main" val="41804537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40</a:t>
            </a:fld>
            <a:endParaRPr lang="en-US"/>
          </a:p>
        </p:txBody>
      </p:sp>
    </p:spTree>
    <p:extLst>
      <p:ext uri="{BB962C8B-B14F-4D97-AF65-F5344CB8AC3E}">
        <p14:creationId xmlns:p14="http://schemas.microsoft.com/office/powerpoint/2010/main" val="6476025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41</a:t>
            </a:fld>
            <a:endParaRPr lang="en-US"/>
          </a:p>
        </p:txBody>
      </p:sp>
    </p:spTree>
    <p:extLst>
      <p:ext uri="{BB962C8B-B14F-4D97-AF65-F5344CB8AC3E}">
        <p14:creationId xmlns:p14="http://schemas.microsoft.com/office/powerpoint/2010/main" val="2608585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F3BAC-CBBF-C99D-7FCA-E93E489DF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D6C618-94C2-A5A5-19E5-96BAAA7B97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AA9D9-B309-F4DB-E306-A1467D7AF47E}"/>
              </a:ext>
            </a:extLst>
          </p:cNvPr>
          <p:cNvSpPr>
            <a:spLocks noGrp="1"/>
          </p:cNvSpPr>
          <p:nvPr>
            <p:ph type="body" idx="1"/>
          </p:nvPr>
        </p:nvSpPr>
        <p:spPr/>
        <p:txBody>
          <a:bodyPr rtlCol="0"/>
          <a:lstStyle/>
          <a:p>
            <a:pPr rtl="0"/>
            <a:r>
              <a:rPr lang="en-GB"/>
              <a:t>This slide is used as a transition title slide for a new section</a:t>
            </a:r>
          </a:p>
        </p:txBody>
      </p:sp>
      <p:sp>
        <p:nvSpPr>
          <p:cNvPr id="4" name="Slide Number Placeholder 3">
            <a:extLst>
              <a:ext uri="{FF2B5EF4-FFF2-40B4-BE49-F238E27FC236}">
                <a16:creationId xmlns:a16="http://schemas.microsoft.com/office/drawing/2014/main" id="{EE999036-F328-9A46-8153-50ECB537FCAB}"/>
              </a:ext>
            </a:extLst>
          </p:cNvPr>
          <p:cNvSpPr>
            <a:spLocks noGrp="1"/>
          </p:cNvSpPr>
          <p:nvPr>
            <p:ph type="sldNum" sz="quarter" idx="5"/>
          </p:nvPr>
        </p:nvSpPr>
        <p:spPr/>
        <p:txBody>
          <a:bodyPr rtlCol="0"/>
          <a:lstStyle/>
          <a:p>
            <a:pPr rtl="0"/>
            <a:fld id="{8530193B-564F-4854-8A52-728F3FB19C85}" type="slidenum">
              <a:rPr lang="en-GB" smtClean="0"/>
              <a:t>4</a:t>
            </a:fld>
            <a:endParaRPr lang="en-GB"/>
          </a:p>
        </p:txBody>
      </p:sp>
    </p:spTree>
    <p:extLst>
      <p:ext uri="{BB962C8B-B14F-4D97-AF65-F5344CB8AC3E}">
        <p14:creationId xmlns:p14="http://schemas.microsoft.com/office/powerpoint/2010/main" val="3084894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7 Principles of Universal Design were developed in 1997 by a working group of architects, product designers, engineers and environmental design researchers, led by the late Ronald Mace in the </a:t>
            </a:r>
            <a:r>
              <a:rPr lang="en-US" b="1">
                <a:hlinkClick r:id="rId3"/>
              </a:rPr>
              <a:t>North Carolina State University </a:t>
            </a:r>
            <a:r>
              <a:rPr lang="en-US"/>
              <a:t>(NCSU). The purpose of the Principles is to guide the design of environments, products and communications. According to the Center for Universal Design in NCSU, the Principles "may be applied to evaluate existing designs, guide the design process and educate both designers and consumers about the characteristics of more usable products and environments."</a:t>
            </a:r>
          </a:p>
        </p:txBody>
      </p:sp>
      <p:sp>
        <p:nvSpPr>
          <p:cNvPr id="4" name="Slide Number Placeholder 3"/>
          <p:cNvSpPr>
            <a:spLocks noGrp="1"/>
          </p:cNvSpPr>
          <p:nvPr>
            <p:ph type="sldNum" sz="quarter" idx="5"/>
          </p:nvPr>
        </p:nvSpPr>
        <p:spPr/>
        <p:txBody>
          <a:bodyPr/>
          <a:lstStyle/>
          <a:p>
            <a:fld id="{87CEEDE6-A92A-0644-99D9-F2E3FD0A4DB3}" type="slidenum">
              <a:rPr lang="en-US" smtClean="0"/>
              <a:t>5</a:t>
            </a:fld>
            <a:endParaRPr lang="en-US"/>
          </a:p>
        </p:txBody>
      </p:sp>
    </p:spTree>
    <p:extLst>
      <p:ext uri="{BB962C8B-B14F-4D97-AF65-F5344CB8AC3E}">
        <p14:creationId xmlns:p14="http://schemas.microsoft.com/office/powerpoint/2010/main" val="4146401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t>
            </a:r>
            <a:r>
              <a:rPr lang="en-US">
                <a:hlinkClick r:id="rId3"/>
              </a:rPr>
              <a:t>Web Content Accessibility Guidelines (WCAG)</a:t>
            </a:r>
            <a:r>
              <a:rPr lang="en-US"/>
              <a:t> are organized by four main principles, which state that content must be POUR: Perceivable, Operable, Understandable, and Robust. WCAG is the most-referenced set of standards in website accessibility </a:t>
            </a:r>
            <a:r>
              <a:rPr lang="en-US">
                <a:hlinkClick r:id="rId4"/>
              </a:rPr>
              <a:t>lawsuits</a:t>
            </a:r>
            <a:r>
              <a:rPr lang="en-US"/>
              <a:t> and is widely considered the best way to achieve accessibility.</a:t>
            </a:r>
          </a:p>
        </p:txBody>
      </p:sp>
      <p:sp>
        <p:nvSpPr>
          <p:cNvPr id="4" name="Slide Number Placeholder 3"/>
          <p:cNvSpPr>
            <a:spLocks noGrp="1"/>
          </p:cNvSpPr>
          <p:nvPr>
            <p:ph type="sldNum" sz="quarter" idx="5"/>
          </p:nvPr>
        </p:nvSpPr>
        <p:spPr/>
        <p:txBody>
          <a:bodyPr/>
          <a:lstStyle/>
          <a:p>
            <a:fld id="{87CEEDE6-A92A-0644-99D9-F2E3FD0A4DB3}" type="slidenum">
              <a:rPr lang="en-US" smtClean="0"/>
              <a:t>6</a:t>
            </a:fld>
            <a:endParaRPr lang="en-US"/>
          </a:p>
        </p:txBody>
      </p:sp>
    </p:spTree>
    <p:extLst>
      <p:ext uri="{BB962C8B-B14F-4D97-AF65-F5344CB8AC3E}">
        <p14:creationId xmlns:p14="http://schemas.microsoft.com/office/powerpoint/2010/main" val="2160970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F3BAC-CBBF-C99D-7FCA-E93E489DF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D6C618-94C2-A5A5-19E5-96BAAA7B97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AA9D9-B309-F4DB-E306-A1467D7AF47E}"/>
              </a:ext>
            </a:extLst>
          </p:cNvPr>
          <p:cNvSpPr>
            <a:spLocks noGrp="1"/>
          </p:cNvSpPr>
          <p:nvPr>
            <p:ph type="body" idx="1"/>
          </p:nvPr>
        </p:nvSpPr>
        <p:spPr/>
        <p:txBody>
          <a:bodyPr rtlCol="0"/>
          <a:lstStyle/>
          <a:p>
            <a:pPr rtl="0"/>
            <a:r>
              <a:rPr lang="en-GB"/>
              <a:t>This slide is used as a transition title slide for a new section</a:t>
            </a:r>
          </a:p>
        </p:txBody>
      </p:sp>
      <p:sp>
        <p:nvSpPr>
          <p:cNvPr id="4" name="Slide Number Placeholder 3">
            <a:extLst>
              <a:ext uri="{FF2B5EF4-FFF2-40B4-BE49-F238E27FC236}">
                <a16:creationId xmlns:a16="http://schemas.microsoft.com/office/drawing/2014/main" id="{EE999036-F328-9A46-8153-50ECB537FCAB}"/>
              </a:ext>
            </a:extLst>
          </p:cNvPr>
          <p:cNvSpPr>
            <a:spLocks noGrp="1"/>
          </p:cNvSpPr>
          <p:nvPr>
            <p:ph type="sldNum" sz="quarter" idx="5"/>
          </p:nvPr>
        </p:nvSpPr>
        <p:spPr/>
        <p:txBody>
          <a:bodyPr rtlCol="0"/>
          <a:lstStyle/>
          <a:p>
            <a:pPr rtl="0"/>
            <a:fld id="{8530193B-564F-4854-8A52-728F3FB19C85}" type="slidenum">
              <a:rPr lang="en-GB" smtClean="0"/>
              <a:t>7</a:t>
            </a:fld>
            <a:endParaRPr lang="en-GB"/>
          </a:p>
        </p:txBody>
      </p:sp>
    </p:spTree>
    <p:extLst>
      <p:ext uri="{BB962C8B-B14F-4D97-AF65-F5344CB8AC3E}">
        <p14:creationId xmlns:p14="http://schemas.microsoft.com/office/powerpoint/2010/main" val="682065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8</a:t>
            </a:fld>
            <a:endParaRPr lang="en-US"/>
          </a:p>
        </p:txBody>
      </p:sp>
    </p:spTree>
    <p:extLst>
      <p:ext uri="{BB962C8B-B14F-4D97-AF65-F5344CB8AC3E}">
        <p14:creationId xmlns:p14="http://schemas.microsoft.com/office/powerpoint/2010/main" val="2154126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7 Principles of Universal Design were developed in 1997 by a working group of architects, product designers, engineers and environmental design researchers, led by the late Ronald Mace in the </a:t>
            </a:r>
            <a:r>
              <a:rPr lang="en-US" b="1">
                <a:hlinkClick r:id="rId3"/>
              </a:rPr>
              <a:t>North Carolina State University </a:t>
            </a:r>
            <a:r>
              <a:rPr lang="en-US"/>
              <a:t>(NCSU). The purpose of the Principles is to guide the design of environments, products and communications. According to the Center for Universal Design in NCSU, the Principles "may be applied to evaluate existing designs, guide the design process and educate both designers and consumers about the characteristics of more usable products and environments."</a:t>
            </a:r>
          </a:p>
        </p:txBody>
      </p:sp>
      <p:sp>
        <p:nvSpPr>
          <p:cNvPr id="4" name="Slide Number Placeholder 3"/>
          <p:cNvSpPr>
            <a:spLocks noGrp="1"/>
          </p:cNvSpPr>
          <p:nvPr>
            <p:ph type="sldNum" sz="quarter" idx="5"/>
          </p:nvPr>
        </p:nvSpPr>
        <p:spPr/>
        <p:txBody>
          <a:bodyPr/>
          <a:lstStyle/>
          <a:p>
            <a:fld id="{87CEEDE6-A92A-0644-99D9-F2E3FD0A4DB3}" type="slidenum">
              <a:rPr lang="en-US" smtClean="0"/>
              <a:t>10</a:t>
            </a:fld>
            <a:endParaRPr lang="en-US"/>
          </a:p>
        </p:txBody>
      </p:sp>
    </p:spTree>
    <p:extLst>
      <p:ext uri="{BB962C8B-B14F-4D97-AF65-F5344CB8AC3E}">
        <p14:creationId xmlns:p14="http://schemas.microsoft.com/office/powerpoint/2010/main" val="41353284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3973E5-DA11-519C-A96F-D1A7C91D5671}"/>
              </a:ext>
            </a:extLst>
          </p:cNvPr>
          <p:cNvPicPr>
            <a:picLocks noChangeAspect="1"/>
          </p:cNvPicPr>
          <p:nvPr userDrawn="1"/>
        </p:nvPicPr>
        <p:blipFill>
          <a:blip r:embed="rId2"/>
          <a:srcRect/>
          <a:stretch/>
        </p:blipFill>
        <p:spPr>
          <a:xfrm>
            <a:off x="-48768" y="-49377"/>
            <a:ext cx="12289536" cy="6956754"/>
          </a:xfrm>
          <a:prstGeom prst="rect">
            <a:avLst/>
          </a:prstGeom>
        </p:spPr>
      </p:pic>
      <p:sp>
        <p:nvSpPr>
          <p:cNvPr id="5" name="Rectangle 4">
            <a:extLst>
              <a:ext uri="{FF2B5EF4-FFF2-40B4-BE49-F238E27FC236}">
                <a16:creationId xmlns:a16="http://schemas.microsoft.com/office/drawing/2014/main" id="{BD231B16-8ACC-F81D-8E60-EA17D8E2B2CD}"/>
              </a:ext>
            </a:extLst>
          </p:cNvPr>
          <p:cNvSpPr/>
          <p:nvPr userDrawn="1"/>
        </p:nvSpPr>
        <p:spPr>
          <a:xfrm>
            <a:off x="421806" y="402843"/>
            <a:ext cx="11366989" cy="590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0E178E94-0E16-821E-E8D7-191D25AC0214}"/>
              </a:ext>
            </a:extLst>
          </p:cNvPr>
          <p:cNvPicPr>
            <a:picLocks noChangeAspect="1"/>
          </p:cNvPicPr>
          <p:nvPr userDrawn="1"/>
        </p:nvPicPr>
        <p:blipFill>
          <a:blip r:embed="rId3"/>
          <a:stretch>
            <a:fillRect/>
          </a:stretch>
        </p:blipFill>
        <p:spPr>
          <a:xfrm>
            <a:off x="5856063" y="463545"/>
            <a:ext cx="5054686" cy="1914041"/>
          </a:xfrm>
          <a:prstGeom prst="rect">
            <a:avLst/>
          </a:prstGeom>
        </p:spPr>
      </p:pic>
      <p:sp>
        <p:nvSpPr>
          <p:cNvPr id="13" name="Picture Placeholder 12">
            <a:extLst>
              <a:ext uri="{FF2B5EF4-FFF2-40B4-BE49-F238E27FC236}">
                <a16:creationId xmlns:a16="http://schemas.microsoft.com/office/drawing/2014/main" id="{34582C8F-A152-A5C7-47A8-86E0C884D881}"/>
              </a:ext>
            </a:extLst>
          </p:cNvPr>
          <p:cNvSpPr>
            <a:spLocks noGrp="1"/>
          </p:cNvSpPr>
          <p:nvPr>
            <p:ph type="pic" sz="quarter" idx="10"/>
          </p:nvPr>
        </p:nvSpPr>
        <p:spPr>
          <a:xfrm>
            <a:off x="693738" y="609600"/>
            <a:ext cx="5162550" cy="5541963"/>
          </a:xfrm>
        </p:spPr>
        <p:txBody>
          <a:bodyPr/>
          <a:lstStyle/>
          <a:p>
            <a:endParaRPr lang="en-US"/>
          </a:p>
        </p:txBody>
      </p:sp>
      <p:sp>
        <p:nvSpPr>
          <p:cNvPr id="18" name="Text Placeholder 17">
            <a:extLst>
              <a:ext uri="{FF2B5EF4-FFF2-40B4-BE49-F238E27FC236}">
                <a16:creationId xmlns:a16="http://schemas.microsoft.com/office/drawing/2014/main" id="{63E87545-7814-655B-85C7-CA91BEC737C6}"/>
              </a:ext>
            </a:extLst>
          </p:cNvPr>
          <p:cNvSpPr>
            <a:spLocks noGrp="1"/>
          </p:cNvSpPr>
          <p:nvPr>
            <p:ph type="body" sz="quarter" idx="12" hasCustomPrompt="1"/>
          </p:nvPr>
        </p:nvSpPr>
        <p:spPr>
          <a:xfrm>
            <a:off x="6105647" y="2438288"/>
            <a:ext cx="5118100" cy="593726"/>
          </a:xfrm>
        </p:spPr>
        <p:txBody>
          <a:bodyPr/>
          <a:lstStyle>
            <a:lvl1pPr>
              <a:defRPr sz="3600" b="1" i="0">
                <a:latin typeface="Rajdhani" panose="02000000000000000000" pitchFamily="2" charset="77"/>
                <a:cs typeface="Rajdhani" panose="02000000000000000000" pitchFamily="2" charset="77"/>
              </a:defRPr>
            </a:lvl1pPr>
          </a:lstStyle>
          <a:p>
            <a:pPr lvl="0"/>
            <a:r>
              <a:rPr lang="en-US"/>
              <a:t>Title -  Rajdhani bold 36pt</a:t>
            </a:r>
          </a:p>
        </p:txBody>
      </p:sp>
      <p:sp>
        <p:nvSpPr>
          <p:cNvPr id="20" name="Text Placeholder 19">
            <a:extLst>
              <a:ext uri="{FF2B5EF4-FFF2-40B4-BE49-F238E27FC236}">
                <a16:creationId xmlns:a16="http://schemas.microsoft.com/office/drawing/2014/main" id="{2A83C6D8-6811-D0F2-9388-4BDA078A5A59}"/>
              </a:ext>
            </a:extLst>
          </p:cNvPr>
          <p:cNvSpPr>
            <a:spLocks noGrp="1"/>
          </p:cNvSpPr>
          <p:nvPr>
            <p:ph type="body" sz="quarter" idx="13" hasCustomPrompt="1"/>
          </p:nvPr>
        </p:nvSpPr>
        <p:spPr>
          <a:xfrm>
            <a:off x="6105646" y="4139966"/>
            <a:ext cx="5492052" cy="446087"/>
          </a:xfrm>
        </p:spPr>
        <p:txBody>
          <a:bodyPr/>
          <a:lstStyle>
            <a:lvl1pPr>
              <a:defRPr sz="3200">
                <a:solidFill>
                  <a:srgbClr val="105A70"/>
                </a:solidFill>
                <a:latin typeface="Rajdhani" panose="02000000000000000000" pitchFamily="2" charset="77"/>
                <a:cs typeface="Rajdhani" panose="02000000000000000000" pitchFamily="2" charset="77"/>
              </a:defRPr>
            </a:lvl1pPr>
          </a:lstStyle>
          <a:p>
            <a:pPr lvl="0"/>
            <a:r>
              <a:rPr lang="en-US"/>
              <a:t>Subtitle – Rajdhani regular 32pt</a:t>
            </a:r>
          </a:p>
          <a:p>
            <a:pPr lvl="1"/>
            <a:endParaRPr lang="en-US"/>
          </a:p>
        </p:txBody>
      </p:sp>
      <p:sp>
        <p:nvSpPr>
          <p:cNvPr id="22" name="Text Placeholder 21">
            <a:extLst>
              <a:ext uri="{FF2B5EF4-FFF2-40B4-BE49-F238E27FC236}">
                <a16:creationId xmlns:a16="http://schemas.microsoft.com/office/drawing/2014/main" id="{415CAEFC-42AF-93B2-94C7-93553C3D7220}"/>
              </a:ext>
            </a:extLst>
          </p:cNvPr>
          <p:cNvSpPr>
            <a:spLocks noGrp="1"/>
          </p:cNvSpPr>
          <p:nvPr>
            <p:ph type="body" sz="quarter" idx="14" hasCustomPrompt="1"/>
          </p:nvPr>
        </p:nvSpPr>
        <p:spPr>
          <a:xfrm>
            <a:off x="6105646" y="4827563"/>
            <a:ext cx="4052888" cy="776986"/>
          </a:xfrm>
        </p:spPr>
        <p:txBody>
          <a:bodyPr>
            <a:noAutofit/>
          </a:bodyPr>
          <a:lstStyle>
            <a:lvl1pPr>
              <a:defRPr sz="2000"/>
            </a:lvl1pPr>
          </a:lstStyle>
          <a:p>
            <a:pPr lvl="0"/>
            <a:r>
              <a:rPr lang="en-US"/>
              <a:t>Name -  Roboto regular 20pt</a:t>
            </a:r>
          </a:p>
          <a:p>
            <a:pPr lvl="0"/>
            <a:r>
              <a:rPr lang="en-US"/>
              <a:t>Job title – Roboto regular 20pt</a:t>
            </a:r>
          </a:p>
        </p:txBody>
      </p:sp>
      <p:sp>
        <p:nvSpPr>
          <p:cNvPr id="23" name="Text Placeholder 21">
            <a:extLst>
              <a:ext uri="{FF2B5EF4-FFF2-40B4-BE49-F238E27FC236}">
                <a16:creationId xmlns:a16="http://schemas.microsoft.com/office/drawing/2014/main" id="{FFAC794C-4FE0-5437-5013-DC165D14C6B8}"/>
              </a:ext>
            </a:extLst>
          </p:cNvPr>
          <p:cNvSpPr>
            <a:spLocks noGrp="1"/>
          </p:cNvSpPr>
          <p:nvPr>
            <p:ph type="body" sz="quarter" idx="15" hasCustomPrompt="1"/>
          </p:nvPr>
        </p:nvSpPr>
        <p:spPr>
          <a:xfrm>
            <a:off x="6105646" y="5822386"/>
            <a:ext cx="4052888" cy="322360"/>
          </a:xfrm>
        </p:spPr>
        <p:txBody>
          <a:bodyPr>
            <a:noAutofit/>
          </a:bodyPr>
          <a:lstStyle>
            <a:lvl1pPr>
              <a:defRPr sz="2000"/>
            </a:lvl1pPr>
          </a:lstStyle>
          <a:p>
            <a:pPr lvl="0"/>
            <a:r>
              <a:rPr lang="en-US"/>
              <a:t>Date</a:t>
            </a:r>
          </a:p>
        </p:txBody>
      </p:sp>
    </p:spTree>
    <p:extLst>
      <p:ext uri="{BB962C8B-B14F-4D97-AF65-F5344CB8AC3E}">
        <p14:creationId xmlns:p14="http://schemas.microsoft.com/office/powerpoint/2010/main" val="333216897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 image - 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D51D420-3C59-0BDA-A7DE-CF5DF409DE36}"/>
              </a:ext>
            </a:extLst>
          </p:cNvPr>
          <p:cNvPicPr>
            <a:picLocks noChangeAspect="1"/>
          </p:cNvPicPr>
          <p:nvPr userDrawn="1"/>
        </p:nvPicPr>
        <p:blipFill>
          <a:blip r:embed="rId2"/>
          <a:srcRect/>
          <a:stretch/>
        </p:blipFill>
        <p:spPr>
          <a:xfrm>
            <a:off x="-58069" y="-49377"/>
            <a:ext cx="12289536" cy="6956754"/>
          </a:xfrm>
          <a:prstGeom prst="rect">
            <a:avLst/>
          </a:prstGeom>
        </p:spPr>
      </p:pic>
      <p:sp>
        <p:nvSpPr>
          <p:cNvPr id="8" name="Rectangle 7">
            <a:extLst>
              <a:ext uri="{FF2B5EF4-FFF2-40B4-BE49-F238E27FC236}">
                <a16:creationId xmlns:a16="http://schemas.microsoft.com/office/drawing/2014/main" id="{5AD50CF7-9777-C149-D97A-123AD8CF4C98}"/>
              </a:ext>
            </a:extLst>
          </p:cNvPr>
          <p:cNvSpPr/>
          <p:nvPr userDrawn="1"/>
        </p:nvSpPr>
        <p:spPr>
          <a:xfrm>
            <a:off x="412505" y="402843"/>
            <a:ext cx="11366989" cy="590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0E178E94-0E16-821E-E8D7-191D25AC0214}"/>
              </a:ext>
            </a:extLst>
          </p:cNvPr>
          <p:cNvPicPr>
            <a:picLocks noChangeAspect="1"/>
          </p:cNvPicPr>
          <p:nvPr userDrawn="1"/>
        </p:nvPicPr>
        <p:blipFill>
          <a:blip r:embed="rId3"/>
          <a:stretch>
            <a:fillRect/>
          </a:stretch>
        </p:blipFill>
        <p:spPr>
          <a:xfrm>
            <a:off x="631188" y="366479"/>
            <a:ext cx="7158145" cy="2710551"/>
          </a:xfrm>
          <a:prstGeom prst="rect">
            <a:avLst/>
          </a:prstGeom>
        </p:spPr>
      </p:pic>
      <p:sp>
        <p:nvSpPr>
          <p:cNvPr id="18" name="Text Placeholder 17">
            <a:extLst>
              <a:ext uri="{FF2B5EF4-FFF2-40B4-BE49-F238E27FC236}">
                <a16:creationId xmlns:a16="http://schemas.microsoft.com/office/drawing/2014/main" id="{63E87545-7814-655B-85C7-CA91BEC737C6}"/>
              </a:ext>
            </a:extLst>
          </p:cNvPr>
          <p:cNvSpPr>
            <a:spLocks noGrp="1"/>
          </p:cNvSpPr>
          <p:nvPr>
            <p:ph type="body" sz="quarter" idx="12" hasCustomPrompt="1"/>
          </p:nvPr>
        </p:nvSpPr>
        <p:spPr>
          <a:xfrm>
            <a:off x="900771" y="2925456"/>
            <a:ext cx="5118100" cy="593726"/>
          </a:xfrm>
        </p:spPr>
        <p:txBody>
          <a:bodyPr/>
          <a:lstStyle>
            <a:lvl1pPr>
              <a:defRPr sz="3600" b="1" i="0">
                <a:latin typeface="Rajdhani" panose="02000000000000000000" pitchFamily="2" charset="77"/>
                <a:cs typeface="Rajdhani" panose="02000000000000000000" pitchFamily="2" charset="77"/>
              </a:defRPr>
            </a:lvl1pPr>
          </a:lstStyle>
          <a:p>
            <a:pPr lvl="0"/>
            <a:r>
              <a:rPr lang="en-US"/>
              <a:t>Title -  Rajdhani bold 36pt</a:t>
            </a:r>
          </a:p>
        </p:txBody>
      </p:sp>
      <p:sp>
        <p:nvSpPr>
          <p:cNvPr id="20" name="Text Placeholder 19">
            <a:extLst>
              <a:ext uri="{FF2B5EF4-FFF2-40B4-BE49-F238E27FC236}">
                <a16:creationId xmlns:a16="http://schemas.microsoft.com/office/drawing/2014/main" id="{2A83C6D8-6811-D0F2-9388-4BDA078A5A59}"/>
              </a:ext>
            </a:extLst>
          </p:cNvPr>
          <p:cNvSpPr>
            <a:spLocks noGrp="1"/>
          </p:cNvSpPr>
          <p:nvPr>
            <p:ph type="body" sz="quarter" idx="13" hasCustomPrompt="1"/>
          </p:nvPr>
        </p:nvSpPr>
        <p:spPr>
          <a:xfrm>
            <a:off x="894029" y="4067738"/>
            <a:ext cx="5492052" cy="446087"/>
          </a:xfrm>
        </p:spPr>
        <p:txBody>
          <a:bodyPr/>
          <a:lstStyle>
            <a:lvl1pPr>
              <a:defRPr sz="3200">
                <a:solidFill>
                  <a:srgbClr val="105A70"/>
                </a:solidFill>
                <a:latin typeface="Rajdhani" panose="02000000000000000000" pitchFamily="2" charset="77"/>
                <a:cs typeface="Rajdhani" panose="02000000000000000000" pitchFamily="2" charset="77"/>
              </a:defRPr>
            </a:lvl1pPr>
          </a:lstStyle>
          <a:p>
            <a:pPr lvl="0"/>
            <a:r>
              <a:rPr lang="en-US"/>
              <a:t>Subtitle – Rajdhani regular 32pt</a:t>
            </a:r>
          </a:p>
          <a:p>
            <a:pPr lvl="1"/>
            <a:endParaRPr lang="en-US"/>
          </a:p>
        </p:txBody>
      </p:sp>
      <p:sp>
        <p:nvSpPr>
          <p:cNvPr id="22" name="Text Placeholder 21">
            <a:extLst>
              <a:ext uri="{FF2B5EF4-FFF2-40B4-BE49-F238E27FC236}">
                <a16:creationId xmlns:a16="http://schemas.microsoft.com/office/drawing/2014/main" id="{415CAEFC-42AF-93B2-94C7-93553C3D7220}"/>
              </a:ext>
            </a:extLst>
          </p:cNvPr>
          <p:cNvSpPr>
            <a:spLocks noGrp="1"/>
          </p:cNvSpPr>
          <p:nvPr>
            <p:ph type="body" sz="quarter" idx="14" hasCustomPrompt="1"/>
          </p:nvPr>
        </p:nvSpPr>
        <p:spPr>
          <a:xfrm>
            <a:off x="894029" y="4755335"/>
            <a:ext cx="4052888" cy="776986"/>
          </a:xfrm>
        </p:spPr>
        <p:txBody>
          <a:bodyPr/>
          <a:lstStyle>
            <a:lvl1pPr>
              <a:defRPr sz="2000"/>
            </a:lvl1pPr>
          </a:lstStyle>
          <a:p>
            <a:pPr lvl="0"/>
            <a:r>
              <a:rPr lang="en-US"/>
              <a:t>Name -  Roboto regular 20pt</a:t>
            </a:r>
          </a:p>
          <a:p>
            <a:pPr lvl="0"/>
            <a:r>
              <a:rPr lang="en-US"/>
              <a:t>Job title – Roboto regular 20pt</a:t>
            </a:r>
          </a:p>
        </p:txBody>
      </p:sp>
      <p:sp>
        <p:nvSpPr>
          <p:cNvPr id="23" name="Text Placeholder 21">
            <a:extLst>
              <a:ext uri="{FF2B5EF4-FFF2-40B4-BE49-F238E27FC236}">
                <a16:creationId xmlns:a16="http://schemas.microsoft.com/office/drawing/2014/main" id="{FFAC794C-4FE0-5437-5013-DC165D14C6B8}"/>
              </a:ext>
            </a:extLst>
          </p:cNvPr>
          <p:cNvSpPr>
            <a:spLocks noGrp="1"/>
          </p:cNvSpPr>
          <p:nvPr>
            <p:ph type="body" sz="quarter" idx="15" hasCustomPrompt="1"/>
          </p:nvPr>
        </p:nvSpPr>
        <p:spPr>
          <a:xfrm>
            <a:off x="894029" y="5750158"/>
            <a:ext cx="4052888" cy="322360"/>
          </a:xfrm>
        </p:spPr>
        <p:txBody>
          <a:bodyPr>
            <a:noAutofit/>
          </a:bodyPr>
          <a:lstStyle>
            <a:lvl1pPr>
              <a:defRPr sz="2000"/>
            </a:lvl1pPr>
          </a:lstStyle>
          <a:p>
            <a:pPr lvl="0"/>
            <a:r>
              <a:rPr lang="en-US"/>
              <a:t>Date</a:t>
            </a:r>
          </a:p>
        </p:txBody>
      </p:sp>
      <p:pic>
        <p:nvPicPr>
          <p:cNvPr id="6" name="Picture 5" descr="A logo with lines and dots&#10;&#10;Description automatically generated">
            <a:extLst>
              <a:ext uri="{FF2B5EF4-FFF2-40B4-BE49-F238E27FC236}">
                <a16:creationId xmlns:a16="http://schemas.microsoft.com/office/drawing/2014/main" id="{C71B7AFF-7F85-2F1A-1AF5-194FA2E0A1DA}"/>
              </a:ext>
            </a:extLst>
          </p:cNvPr>
          <p:cNvPicPr>
            <a:picLocks noChangeAspect="1"/>
          </p:cNvPicPr>
          <p:nvPr userDrawn="1"/>
        </p:nvPicPr>
        <p:blipFill rotWithShape="1">
          <a:blip r:embed="rId4">
            <a:alphaModFix amt="15000"/>
          </a:blip>
          <a:srcRect l="10315" t="21080" r="45673" b="27533"/>
          <a:stretch/>
        </p:blipFill>
        <p:spPr>
          <a:xfrm>
            <a:off x="7597745" y="402842"/>
            <a:ext cx="4181749" cy="5901981"/>
          </a:xfrm>
          <a:prstGeom prst="rect">
            <a:avLst/>
          </a:prstGeom>
        </p:spPr>
      </p:pic>
    </p:spTree>
    <p:extLst>
      <p:ext uri="{BB962C8B-B14F-4D97-AF65-F5344CB8AC3E}">
        <p14:creationId xmlns:p14="http://schemas.microsoft.com/office/powerpoint/2010/main" val="59296585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option 1">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ACD53FE-C189-4D65-297F-1BE50C022828}"/>
              </a:ext>
            </a:extLst>
          </p:cNvPr>
          <p:cNvPicPr>
            <a:picLocks noChangeAspect="1"/>
          </p:cNvPicPr>
          <p:nvPr userDrawn="1"/>
        </p:nvPicPr>
        <p:blipFill>
          <a:blip r:embed="rId2"/>
          <a:srcRect/>
          <a:stretch/>
        </p:blipFill>
        <p:spPr>
          <a:xfrm>
            <a:off x="-48768" y="-49377"/>
            <a:ext cx="12289536" cy="6956754"/>
          </a:xfrm>
          <a:prstGeom prst="rect">
            <a:avLst/>
          </a:prstGeom>
        </p:spPr>
      </p:pic>
      <p:sp>
        <p:nvSpPr>
          <p:cNvPr id="15" name="Rectangle 14">
            <a:extLst>
              <a:ext uri="{FF2B5EF4-FFF2-40B4-BE49-F238E27FC236}">
                <a16:creationId xmlns:a16="http://schemas.microsoft.com/office/drawing/2014/main" id="{5459B324-8C02-0363-F2A7-7E8473D7759E}"/>
              </a:ext>
            </a:extLst>
          </p:cNvPr>
          <p:cNvSpPr/>
          <p:nvPr userDrawn="1"/>
        </p:nvSpPr>
        <p:spPr>
          <a:xfrm>
            <a:off x="412505" y="402843"/>
            <a:ext cx="11366989" cy="5819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a:t>
            </a:r>
          </a:p>
        </p:txBody>
      </p:sp>
      <p:sp>
        <p:nvSpPr>
          <p:cNvPr id="16" name="Rectangle 15">
            <a:extLst>
              <a:ext uri="{FF2B5EF4-FFF2-40B4-BE49-F238E27FC236}">
                <a16:creationId xmlns:a16="http://schemas.microsoft.com/office/drawing/2014/main" id="{92A686F9-D7B8-EF45-BFE4-780B08F7E9B7}"/>
              </a:ext>
            </a:extLst>
          </p:cNvPr>
          <p:cNvSpPr/>
          <p:nvPr userDrawn="1"/>
        </p:nvSpPr>
        <p:spPr>
          <a:xfrm>
            <a:off x="11277524" y="230083"/>
            <a:ext cx="501970" cy="501970"/>
          </a:xfrm>
          <a:prstGeom prst="rect">
            <a:avLst/>
          </a:prstGeom>
          <a:solidFill>
            <a:srgbClr val="225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18">
            <a:extLst>
              <a:ext uri="{FF2B5EF4-FFF2-40B4-BE49-F238E27FC236}">
                <a16:creationId xmlns:a16="http://schemas.microsoft.com/office/drawing/2014/main" id="{363E5F84-0B8D-05B4-F367-2004E46752D0}"/>
              </a:ext>
            </a:extLst>
          </p:cNvPr>
          <p:cNvSpPr txBox="1">
            <a:spLocks/>
          </p:cNvSpPr>
          <p:nvPr userDrawn="1"/>
        </p:nvSpPr>
        <p:spPr>
          <a:xfrm>
            <a:off x="11277524" y="302273"/>
            <a:ext cx="50197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1F19D1-7798-C740-9359-56265B0CF7EC}" type="slidenum">
              <a:rPr lang="en-US" sz="1400" smtClean="0">
                <a:solidFill>
                  <a:schemeClr val="bg1"/>
                </a:solidFill>
                <a:latin typeface="Roboto" panose="02000000000000000000" pitchFamily="2" charset="0"/>
                <a:ea typeface="Roboto" panose="02000000000000000000" pitchFamily="2" charset="0"/>
              </a:rPr>
              <a:pPr algn="ctr"/>
              <a:t>‹#›</a:t>
            </a:fld>
            <a:endParaRPr lang="en-US" sz="1400">
              <a:solidFill>
                <a:schemeClr val="bg1"/>
              </a:solidFill>
              <a:latin typeface="Roboto" panose="02000000000000000000" pitchFamily="2" charset="0"/>
              <a:ea typeface="Roboto" panose="02000000000000000000" pitchFamily="2" charset="0"/>
            </a:endParaRPr>
          </a:p>
        </p:txBody>
      </p:sp>
      <p:cxnSp>
        <p:nvCxnSpPr>
          <p:cNvPr id="18" name="Straight Connector 17">
            <a:extLst>
              <a:ext uri="{FF2B5EF4-FFF2-40B4-BE49-F238E27FC236}">
                <a16:creationId xmlns:a16="http://schemas.microsoft.com/office/drawing/2014/main" id="{A9CF36D5-2EC5-C8F6-EFEF-DB24CA3A8CE2}"/>
              </a:ext>
            </a:extLst>
          </p:cNvPr>
          <p:cNvCxnSpPr>
            <a:cxnSpLocks/>
          </p:cNvCxnSpPr>
          <p:nvPr userDrawn="1"/>
        </p:nvCxnSpPr>
        <p:spPr>
          <a:xfrm flipV="1">
            <a:off x="6096000" y="6397210"/>
            <a:ext cx="0" cy="6131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90CE9F3E-7185-9BA0-2813-1F400A3E3856}"/>
              </a:ext>
            </a:extLst>
          </p:cNvPr>
          <p:cNvSpPr/>
          <p:nvPr userDrawn="1"/>
        </p:nvSpPr>
        <p:spPr>
          <a:xfrm>
            <a:off x="6023540" y="6368288"/>
            <a:ext cx="144925" cy="144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46E5B10-F23E-FF10-A77D-D114BF73B0F6}"/>
              </a:ext>
            </a:extLst>
          </p:cNvPr>
          <p:cNvPicPr>
            <a:picLocks noChangeAspect="1"/>
          </p:cNvPicPr>
          <p:nvPr userDrawn="1"/>
        </p:nvPicPr>
        <p:blipFill>
          <a:blip r:embed="rId3"/>
          <a:srcRect/>
          <a:stretch/>
        </p:blipFill>
        <p:spPr>
          <a:xfrm>
            <a:off x="3954105" y="6304824"/>
            <a:ext cx="1460852" cy="553176"/>
          </a:xfrm>
          <a:prstGeom prst="rect">
            <a:avLst/>
          </a:prstGeom>
        </p:spPr>
      </p:pic>
      <p:sp>
        <p:nvSpPr>
          <p:cNvPr id="21" name="TextBox 20">
            <a:extLst>
              <a:ext uri="{FF2B5EF4-FFF2-40B4-BE49-F238E27FC236}">
                <a16:creationId xmlns:a16="http://schemas.microsoft.com/office/drawing/2014/main" id="{09AAFC26-9EC9-5D04-55A0-1E61D964EFC5}"/>
              </a:ext>
            </a:extLst>
          </p:cNvPr>
          <p:cNvSpPr txBox="1"/>
          <p:nvPr userDrawn="1"/>
        </p:nvSpPr>
        <p:spPr>
          <a:xfrm>
            <a:off x="6545237" y="6455158"/>
            <a:ext cx="3037115" cy="276999"/>
          </a:xfrm>
          <a:prstGeom prst="rect">
            <a:avLst/>
          </a:prstGeom>
          <a:noFill/>
        </p:spPr>
        <p:txBody>
          <a:bodyPr wrap="square" rtlCol="0">
            <a:spAutoFit/>
          </a:bodyPr>
          <a:lstStyle/>
          <a:p>
            <a:r>
              <a:rPr lang="en-US" sz="1200" err="1">
                <a:solidFill>
                  <a:schemeClr val="bg1"/>
                </a:solidFill>
                <a:latin typeface="Roboto" panose="02000000000000000000" pitchFamily="2" charset="0"/>
                <a:ea typeface="Roboto" panose="02000000000000000000" pitchFamily="2" charset="0"/>
              </a:rPr>
              <a:t>vita.virginia.gov</a:t>
            </a:r>
            <a:endParaRPr lang="en-US" sz="1200">
              <a:solidFill>
                <a:schemeClr val="bg1"/>
              </a:solidFill>
              <a:latin typeface="Roboto" panose="02000000000000000000" pitchFamily="2" charset="0"/>
              <a:ea typeface="Roboto" panose="02000000000000000000" pitchFamily="2" charset="0"/>
            </a:endParaRPr>
          </a:p>
        </p:txBody>
      </p:sp>
      <p:sp>
        <p:nvSpPr>
          <p:cNvPr id="4" name="Text Placeholder 3">
            <a:extLst>
              <a:ext uri="{FF2B5EF4-FFF2-40B4-BE49-F238E27FC236}">
                <a16:creationId xmlns:a16="http://schemas.microsoft.com/office/drawing/2014/main" id="{62BBA9D2-5D31-A98F-B3D2-DE64B6FBC6A9}"/>
              </a:ext>
            </a:extLst>
          </p:cNvPr>
          <p:cNvSpPr>
            <a:spLocks noGrp="1"/>
          </p:cNvSpPr>
          <p:nvPr>
            <p:ph type="body" sz="quarter" idx="10" hasCustomPrompt="1"/>
          </p:nvPr>
        </p:nvSpPr>
        <p:spPr>
          <a:xfrm>
            <a:off x="685800" y="695980"/>
            <a:ext cx="7786687" cy="523220"/>
          </a:xfrm>
        </p:spPr>
        <p:txBody>
          <a:bodyPr>
            <a:normAutofit/>
          </a:bodyPr>
          <a:lstStyle>
            <a:lvl1pPr>
              <a:defRPr sz="2800" b="1" i="0">
                <a:solidFill>
                  <a:srgbClr val="105A70"/>
                </a:solidFill>
                <a:latin typeface="Roboto" panose="02000000000000000000" pitchFamily="2" charset="0"/>
                <a:ea typeface="Roboto" panose="02000000000000000000" pitchFamily="2" charset="0"/>
              </a:defRPr>
            </a:lvl1pPr>
          </a:lstStyle>
          <a:p>
            <a:pPr lvl="0"/>
            <a:r>
              <a:rPr lang="en-US"/>
              <a:t>Title (Roboto bold 28pt)</a:t>
            </a:r>
          </a:p>
        </p:txBody>
      </p:sp>
    </p:spTree>
    <p:extLst>
      <p:ext uri="{BB962C8B-B14F-4D97-AF65-F5344CB8AC3E}">
        <p14:creationId xmlns:p14="http://schemas.microsoft.com/office/powerpoint/2010/main" val="308483105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option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293F0D-1365-B6DA-7695-693977AB9AF8}"/>
              </a:ext>
            </a:extLst>
          </p:cNvPr>
          <p:cNvSpPr/>
          <p:nvPr userDrawn="1"/>
        </p:nvSpPr>
        <p:spPr>
          <a:xfrm>
            <a:off x="11277524" y="230083"/>
            <a:ext cx="501970" cy="501970"/>
          </a:xfrm>
          <a:prstGeom prst="rect">
            <a:avLst/>
          </a:prstGeom>
          <a:solidFill>
            <a:srgbClr val="225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8">
            <a:extLst>
              <a:ext uri="{FF2B5EF4-FFF2-40B4-BE49-F238E27FC236}">
                <a16:creationId xmlns:a16="http://schemas.microsoft.com/office/drawing/2014/main" id="{F1D88A22-2044-F4FD-8192-9F884EAFBD76}"/>
              </a:ext>
            </a:extLst>
          </p:cNvPr>
          <p:cNvSpPr txBox="1">
            <a:spLocks/>
          </p:cNvSpPr>
          <p:nvPr userDrawn="1"/>
        </p:nvSpPr>
        <p:spPr>
          <a:xfrm>
            <a:off x="11277524" y="302273"/>
            <a:ext cx="50197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C1F19D1-7798-C740-9359-56265B0CF7EC}" type="slidenum">
              <a:rPr lang="en-US" sz="1400" smtClean="0">
                <a:solidFill>
                  <a:schemeClr val="bg1"/>
                </a:solidFill>
                <a:latin typeface="Roboto" panose="02000000000000000000" pitchFamily="2" charset="0"/>
                <a:ea typeface="Roboto" panose="02000000000000000000" pitchFamily="2" charset="0"/>
              </a:rPr>
              <a:pPr algn="ctr"/>
              <a:t>‹#›</a:t>
            </a:fld>
            <a:endParaRPr lang="en-US" sz="1400">
              <a:solidFill>
                <a:schemeClr val="bg1"/>
              </a:solidFill>
              <a:latin typeface="Roboto" panose="02000000000000000000" pitchFamily="2" charset="0"/>
              <a:ea typeface="Roboto" panose="02000000000000000000" pitchFamily="2" charset="0"/>
            </a:endParaRPr>
          </a:p>
        </p:txBody>
      </p:sp>
      <p:cxnSp>
        <p:nvCxnSpPr>
          <p:cNvPr id="9" name="Straight Connector 8">
            <a:extLst>
              <a:ext uri="{FF2B5EF4-FFF2-40B4-BE49-F238E27FC236}">
                <a16:creationId xmlns:a16="http://schemas.microsoft.com/office/drawing/2014/main" id="{FA6D4C0A-18B5-F947-6855-19296F082836}"/>
              </a:ext>
            </a:extLst>
          </p:cNvPr>
          <p:cNvCxnSpPr>
            <a:cxnSpLocks/>
          </p:cNvCxnSpPr>
          <p:nvPr userDrawn="1"/>
        </p:nvCxnSpPr>
        <p:spPr>
          <a:xfrm flipV="1">
            <a:off x="6096000" y="6382696"/>
            <a:ext cx="0" cy="475307"/>
          </a:xfrm>
          <a:prstGeom prst="line">
            <a:avLst/>
          </a:prstGeom>
          <a:ln w="57150">
            <a:solidFill>
              <a:srgbClr val="28798C"/>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19912442-51C8-57D1-295D-DC05303CC1AF}"/>
              </a:ext>
            </a:extLst>
          </p:cNvPr>
          <p:cNvSpPr/>
          <p:nvPr userDrawn="1"/>
        </p:nvSpPr>
        <p:spPr>
          <a:xfrm>
            <a:off x="6023540" y="6310232"/>
            <a:ext cx="144925" cy="144925"/>
          </a:xfrm>
          <a:prstGeom prst="ellipse">
            <a:avLst/>
          </a:prstGeom>
          <a:solidFill>
            <a:srgbClr val="287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ext&#10;&#10;Description automatically generated">
            <a:extLst>
              <a:ext uri="{FF2B5EF4-FFF2-40B4-BE49-F238E27FC236}">
                <a16:creationId xmlns:a16="http://schemas.microsoft.com/office/drawing/2014/main" id="{2C287E82-8360-73BA-D5D8-A9183CEE32F6}"/>
              </a:ext>
            </a:extLst>
          </p:cNvPr>
          <p:cNvPicPr>
            <a:picLocks noChangeAspect="1"/>
          </p:cNvPicPr>
          <p:nvPr userDrawn="1"/>
        </p:nvPicPr>
        <p:blipFill>
          <a:blip r:embed="rId2"/>
          <a:stretch>
            <a:fillRect/>
          </a:stretch>
        </p:blipFill>
        <p:spPr>
          <a:xfrm>
            <a:off x="4019344" y="6387902"/>
            <a:ext cx="1321480" cy="382330"/>
          </a:xfrm>
          <a:prstGeom prst="rect">
            <a:avLst/>
          </a:prstGeom>
        </p:spPr>
      </p:pic>
      <p:sp>
        <p:nvSpPr>
          <p:cNvPr id="12" name="TextBox 11">
            <a:extLst>
              <a:ext uri="{FF2B5EF4-FFF2-40B4-BE49-F238E27FC236}">
                <a16:creationId xmlns:a16="http://schemas.microsoft.com/office/drawing/2014/main" id="{9D953EF7-32CA-79CB-911B-27E9E64C5B7A}"/>
              </a:ext>
            </a:extLst>
          </p:cNvPr>
          <p:cNvSpPr txBox="1"/>
          <p:nvPr userDrawn="1"/>
        </p:nvSpPr>
        <p:spPr>
          <a:xfrm>
            <a:off x="6545237" y="6455158"/>
            <a:ext cx="3037115" cy="276999"/>
          </a:xfrm>
          <a:prstGeom prst="rect">
            <a:avLst/>
          </a:prstGeom>
          <a:noFill/>
        </p:spPr>
        <p:txBody>
          <a:bodyPr wrap="square" rtlCol="0">
            <a:spAutoFit/>
          </a:bodyPr>
          <a:lstStyle/>
          <a:p>
            <a:r>
              <a:rPr lang="en-US" sz="1200" err="1">
                <a:solidFill>
                  <a:srgbClr val="404042"/>
                </a:solidFill>
                <a:latin typeface="Roboto" panose="02000000000000000000" pitchFamily="2" charset="0"/>
                <a:ea typeface="Roboto" panose="02000000000000000000" pitchFamily="2" charset="0"/>
              </a:rPr>
              <a:t>vita.virginia.gov</a:t>
            </a:r>
            <a:endParaRPr lang="en-US" sz="1200">
              <a:solidFill>
                <a:srgbClr val="404042"/>
              </a:solidFill>
              <a:latin typeface="Roboto" panose="02000000000000000000" pitchFamily="2" charset="0"/>
              <a:ea typeface="Roboto" panose="02000000000000000000" pitchFamily="2" charset="0"/>
            </a:endParaRPr>
          </a:p>
        </p:txBody>
      </p:sp>
      <p:grpSp>
        <p:nvGrpSpPr>
          <p:cNvPr id="13" name="Group 12">
            <a:extLst>
              <a:ext uri="{FF2B5EF4-FFF2-40B4-BE49-F238E27FC236}">
                <a16:creationId xmlns:a16="http://schemas.microsoft.com/office/drawing/2014/main" id="{6873EFF7-D240-103B-8739-5DB0FA04E56F}"/>
              </a:ext>
            </a:extLst>
          </p:cNvPr>
          <p:cNvGrpSpPr/>
          <p:nvPr userDrawn="1"/>
        </p:nvGrpSpPr>
        <p:grpSpPr>
          <a:xfrm>
            <a:off x="193575" y="551543"/>
            <a:ext cx="11800030" cy="6066971"/>
            <a:chOff x="193575" y="551543"/>
            <a:chExt cx="11800030" cy="6066971"/>
          </a:xfrm>
        </p:grpSpPr>
        <p:cxnSp>
          <p:nvCxnSpPr>
            <p:cNvPr id="14" name="Straight Connector 13">
              <a:extLst>
                <a:ext uri="{FF2B5EF4-FFF2-40B4-BE49-F238E27FC236}">
                  <a16:creationId xmlns:a16="http://schemas.microsoft.com/office/drawing/2014/main" id="{C79468A9-5793-C68A-AF8F-B1347DB9033E}"/>
                </a:ext>
              </a:extLst>
            </p:cNvPr>
            <p:cNvCxnSpPr>
              <a:cxnSpLocks/>
            </p:cNvCxnSpPr>
            <p:nvPr/>
          </p:nvCxnSpPr>
          <p:spPr>
            <a:xfrm flipH="1">
              <a:off x="193575" y="551543"/>
              <a:ext cx="227339" cy="0"/>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122424D-8900-DE69-70CF-C0CED7B7E224}"/>
                </a:ext>
              </a:extLst>
            </p:cNvPr>
            <p:cNvCxnSpPr/>
            <p:nvPr/>
          </p:nvCxnSpPr>
          <p:spPr>
            <a:xfrm>
              <a:off x="203200" y="551543"/>
              <a:ext cx="0" cy="6066971"/>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44A2EA7-A09C-2E0E-2576-57E6FF34A3E8}"/>
                </a:ext>
              </a:extLst>
            </p:cNvPr>
            <p:cNvCxnSpPr>
              <a:cxnSpLocks/>
            </p:cNvCxnSpPr>
            <p:nvPr/>
          </p:nvCxnSpPr>
          <p:spPr>
            <a:xfrm flipH="1">
              <a:off x="193575" y="6618514"/>
              <a:ext cx="3184892" cy="0"/>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ACE37A-D4B9-5C5F-43B7-6AB9C809E47B}"/>
                </a:ext>
              </a:extLst>
            </p:cNvPr>
            <p:cNvCxnSpPr>
              <a:cxnSpLocks/>
            </p:cNvCxnSpPr>
            <p:nvPr/>
          </p:nvCxnSpPr>
          <p:spPr>
            <a:xfrm flipH="1">
              <a:off x="8808713" y="6613242"/>
              <a:ext cx="3184892" cy="0"/>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B3982C1-93DD-DF02-8359-956D15224C7F}"/>
                </a:ext>
              </a:extLst>
            </p:cNvPr>
            <p:cNvCxnSpPr/>
            <p:nvPr/>
          </p:nvCxnSpPr>
          <p:spPr>
            <a:xfrm>
              <a:off x="11980715" y="551543"/>
              <a:ext cx="0" cy="6066971"/>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4C86FB-1E94-3AED-0C74-E2309559B4B3}"/>
                </a:ext>
              </a:extLst>
            </p:cNvPr>
            <p:cNvCxnSpPr>
              <a:cxnSpLocks/>
            </p:cNvCxnSpPr>
            <p:nvPr/>
          </p:nvCxnSpPr>
          <p:spPr>
            <a:xfrm flipH="1">
              <a:off x="11824023" y="551543"/>
              <a:ext cx="169582" cy="0"/>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grpSp>
      <p:sp>
        <p:nvSpPr>
          <p:cNvPr id="2" name="Text Placeholder 3">
            <a:extLst>
              <a:ext uri="{FF2B5EF4-FFF2-40B4-BE49-F238E27FC236}">
                <a16:creationId xmlns:a16="http://schemas.microsoft.com/office/drawing/2014/main" id="{FCC791E5-B9E2-CB6D-36B8-9D321D297C1A}"/>
              </a:ext>
            </a:extLst>
          </p:cNvPr>
          <p:cNvSpPr>
            <a:spLocks noGrp="1"/>
          </p:cNvSpPr>
          <p:nvPr>
            <p:ph type="body" sz="quarter" idx="10" hasCustomPrompt="1"/>
          </p:nvPr>
        </p:nvSpPr>
        <p:spPr>
          <a:xfrm>
            <a:off x="622134" y="384446"/>
            <a:ext cx="7786687" cy="523220"/>
          </a:xfrm>
        </p:spPr>
        <p:txBody>
          <a:bodyPr>
            <a:normAutofit/>
          </a:bodyPr>
          <a:lstStyle>
            <a:lvl1pPr>
              <a:defRPr sz="2800" b="1" i="0">
                <a:solidFill>
                  <a:srgbClr val="105A70"/>
                </a:solidFill>
                <a:latin typeface="Roboto" panose="02000000000000000000" pitchFamily="2" charset="0"/>
                <a:ea typeface="Roboto" panose="02000000000000000000" pitchFamily="2" charset="0"/>
              </a:defRPr>
            </a:lvl1pPr>
          </a:lstStyle>
          <a:p>
            <a:pPr lvl="0"/>
            <a:r>
              <a:rPr lang="en-US"/>
              <a:t>Title (Roboto bold 28pt)</a:t>
            </a:r>
          </a:p>
        </p:txBody>
      </p:sp>
    </p:spTree>
    <p:extLst>
      <p:ext uri="{BB962C8B-B14F-4D97-AF65-F5344CB8AC3E}">
        <p14:creationId xmlns:p14="http://schemas.microsoft.com/office/powerpoint/2010/main" val="3313550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94FFE4-6E9D-0215-09CA-B5D69762003D}"/>
              </a:ext>
            </a:extLst>
          </p:cNvPr>
          <p:cNvPicPr>
            <a:picLocks noChangeAspect="1"/>
          </p:cNvPicPr>
          <p:nvPr userDrawn="1"/>
        </p:nvPicPr>
        <p:blipFill>
          <a:blip r:embed="rId2"/>
          <a:stretch>
            <a:fillRect/>
          </a:stretch>
        </p:blipFill>
        <p:spPr>
          <a:xfrm>
            <a:off x="5627954" y="-131988"/>
            <a:ext cx="6798250" cy="7121976"/>
          </a:xfrm>
          <a:prstGeom prst="rect">
            <a:avLst/>
          </a:prstGeom>
        </p:spPr>
      </p:pic>
      <p:pic>
        <p:nvPicPr>
          <p:cNvPr id="7" name="Picture 6">
            <a:extLst>
              <a:ext uri="{FF2B5EF4-FFF2-40B4-BE49-F238E27FC236}">
                <a16:creationId xmlns:a16="http://schemas.microsoft.com/office/drawing/2014/main" id="{E93706E4-507A-5984-E70B-ADFB4BC017E2}"/>
              </a:ext>
            </a:extLst>
          </p:cNvPr>
          <p:cNvPicPr>
            <a:picLocks noChangeAspect="1"/>
          </p:cNvPicPr>
          <p:nvPr userDrawn="1"/>
        </p:nvPicPr>
        <p:blipFill>
          <a:blip r:embed="rId3">
            <a:lum contrast="20000"/>
          </a:blip>
          <a:stretch>
            <a:fillRect/>
          </a:stretch>
        </p:blipFill>
        <p:spPr>
          <a:xfrm flipH="1">
            <a:off x="-188884" y="-85725"/>
            <a:ext cx="10281883" cy="7029450"/>
          </a:xfrm>
          <a:prstGeom prst="rect">
            <a:avLst/>
          </a:prstGeom>
        </p:spPr>
      </p:pic>
    </p:spTree>
    <p:extLst>
      <p:ext uri="{BB962C8B-B14F-4D97-AF65-F5344CB8AC3E}">
        <p14:creationId xmlns:p14="http://schemas.microsoft.com/office/powerpoint/2010/main" val="1187187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78955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18E5AB-6A76-9B41-C9C2-2C20E50454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2F19C9-7866-C932-5463-0BAF28814AB8}"/>
              </a:ext>
            </a:extLst>
          </p:cNvPr>
          <p:cNvSpPr>
            <a:spLocks noGrp="1"/>
          </p:cNvSpPr>
          <p:nvPr>
            <p:ph type="body" idx="1"/>
          </p:nvPr>
        </p:nvSpPr>
        <p:spPr>
          <a:xfrm>
            <a:off x="6243144" y="1825625"/>
            <a:ext cx="5110655" cy="4351338"/>
          </a:xfrm>
          <a:prstGeom prst="rect">
            <a:avLst/>
          </a:prstGeom>
        </p:spPr>
        <p:txBody>
          <a:bodyPr vert="horz" lIns="91440" tIns="45720" rIns="91440" bIns="45720" rtlCol="0">
            <a:normAutofit/>
          </a:bodyPr>
          <a:lstStyle/>
          <a:p>
            <a:r>
              <a:rPr lang="en-US" sz="2800" b="1" u="none" strike="noStrike">
                <a:solidFill>
                  <a:srgbClr val="414042"/>
                </a:solidFill>
                <a:effectLst/>
                <a:latin typeface="Rajdhani" panose="02000000000000000000" pitchFamily="2" charset="77"/>
                <a:cs typeface="Rajdhani" panose="02000000000000000000" pitchFamily="2" charset="77"/>
              </a:rPr>
              <a:t>Title- Rajdhani 36pt</a:t>
            </a:r>
            <a:endParaRPr lang="en-US" sz="1200" b="1">
              <a:solidFill>
                <a:srgbClr val="414042"/>
              </a:solidFill>
              <a:latin typeface="Rajdhani" panose="02000000000000000000" pitchFamily="2" charset="77"/>
              <a:cs typeface="Rajdhani" panose="02000000000000000000" pitchFamily="2" charset="77"/>
            </a:endParaRP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D76A3-FD2F-E598-2AA8-5D7F373DF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5B1F82-4CF7-B14E-A36B-E97882721B01}" type="datetimeFigureOut">
              <a:rPr lang="en-US" smtClean="0"/>
              <a:t>4/29/2024</a:t>
            </a:fld>
            <a:endParaRPr lang="en-US"/>
          </a:p>
        </p:txBody>
      </p:sp>
      <p:sp>
        <p:nvSpPr>
          <p:cNvPr id="5" name="Footer Placeholder 4">
            <a:extLst>
              <a:ext uri="{FF2B5EF4-FFF2-40B4-BE49-F238E27FC236}">
                <a16:creationId xmlns:a16="http://schemas.microsoft.com/office/drawing/2014/main" id="{A57D54DC-D535-8602-CDBE-CABBEA721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86B318-614B-EF07-0E40-9050CDF544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3AE36-7C57-5049-A884-C0AA41E6D933}" type="slidenum">
              <a:rPr lang="en-US" smtClean="0"/>
              <a:t>‹#›</a:t>
            </a:fld>
            <a:endParaRPr lang="en-US"/>
          </a:p>
        </p:txBody>
      </p:sp>
    </p:spTree>
    <p:extLst>
      <p:ext uri="{BB962C8B-B14F-4D97-AF65-F5344CB8AC3E}">
        <p14:creationId xmlns:p14="http://schemas.microsoft.com/office/powerpoint/2010/main" val="369371760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1" r:id="rId4"/>
    <p:sldLayoutId id="2147483654" r:id="rId5"/>
    <p:sldLayoutId id="2147483655" r:id="rId6"/>
  </p:sldLayoutIdLst>
  <p:txStyles>
    <p:titleStyle>
      <a:lvl1pPr algn="l" defTabSz="914400" rtl="0" eaLnBrk="1" latinLnBrk="0" hangingPunct="1">
        <a:lnSpc>
          <a:spcPct val="90000"/>
        </a:lnSpc>
        <a:spcBef>
          <a:spcPct val="0"/>
        </a:spcBef>
        <a:buNone/>
        <a:defRPr sz="4400" b="1" i="0" kern="1200">
          <a:solidFill>
            <a:srgbClr val="105A70"/>
          </a:solidFill>
          <a:latin typeface="Roboto" panose="02000000000000000000" pitchFamily="2" charset="0"/>
          <a:ea typeface="Roboto" panose="02000000000000000000" pitchFamily="2" charset="0"/>
          <a:cs typeface="+mj-cs"/>
        </a:defRPr>
      </a:lvl1pPr>
    </p:titleStyle>
    <p:bodyStyle>
      <a:lvl1pPr marL="0" indent="0" algn="l" defTabSz="914400" rtl="0" eaLnBrk="1" latinLnBrk="0" hangingPunct="1">
        <a:lnSpc>
          <a:spcPct val="90000"/>
        </a:lnSpc>
        <a:spcBef>
          <a:spcPts val="1000"/>
        </a:spcBef>
        <a:buClr>
          <a:srgbClr val="920075"/>
        </a:buClr>
        <a:buFont typeface="Arial" panose="020B0604020202020204" pitchFamily="34" charset="0"/>
        <a:buNone/>
        <a:defRPr sz="1800" kern="1200">
          <a:solidFill>
            <a:srgbClr val="414042"/>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920075"/>
        </a:buClr>
        <a:buFont typeface="Arial" panose="020B0604020202020204" pitchFamily="34" charset="0"/>
        <a:buChar char="•"/>
        <a:defRPr sz="2400" kern="1200">
          <a:solidFill>
            <a:srgbClr val="414042"/>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920075"/>
        </a:buClr>
        <a:buFont typeface="Arial" panose="020B0604020202020204" pitchFamily="34" charset="0"/>
        <a:buChar char="•"/>
        <a:defRPr sz="2000" kern="1200">
          <a:solidFill>
            <a:srgbClr val="414042"/>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920075"/>
        </a:buClr>
        <a:buFont typeface="Arial" panose="020B0604020202020204" pitchFamily="34" charset="0"/>
        <a:buChar char="•"/>
        <a:defRPr sz="2000" kern="1200">
          <a:solidFill>
            <a:srgbClr val="414042"/>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920075"/>
        </a:buClr>
        <a:buFont typeface="Arial" panose="020B0604020202020204" pitchFamily="34" charset="0"/>
        <a:buChar char="•"/>
        <a:defRPr sz="2000" kern="1200">
          <a:solidFill>
            <a:srgbClr val="414042"/>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universaldesign.ie/about-universal-design/the-7-principles"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s://www.boia.org/blog/what-are-the-four-major-categories-of-accessibility"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w3.org/TR/WCAG21/#wcag-2-layers-of-guidance"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www.w3.org/WAI/WCAG21/Understanding/use-of-color.html"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hyperlink" Target="https://www.w3.org/WAI/WCAG21/Understanding/non-text-contrast.html" TargetMode="External"/><Relationship Id="rId4" Type="http://schemas.openxmlformats.org/officeDocument/2006/relationships/hyperlink" Target="https://www.w3.org/WAI/WCAG21/Techniques/general/G111"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w3.org/WAI/WCAG21/Understanding/sensory-characteristics.html"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hyperlink" Target="https://www.w3.org/WAI/WCAG21/Techniques/general/G96"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hyperlink" Target="https://dequeuniversity.com/rules/axe/pdf/2.0/unicode-mapping"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hyperlink" Target="https://www.2brightsparks.com/resources/articles/what-is-unicode.html"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ww.w3.org/TR/WCAG20-TECHS/pd"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0B8F47D-265C-FE4C-5E7E-9CC627CDF1B4}"/>
              </a:ext>
            </a:extLst>
          </p:cNvPr>
          <p:cNvSpPr txBox="1"/>
          <p:nvPr/>
        </p:nvSpPr>
        <p:spPr>
          <a:xfrm>
            <a:off x="1256696" y="3006167"/>
            <a:ext cx="1535932" cy="646331"/>
          </a:xfrm>
          <a:prstGeom prst="rect">
            <a:avLst/>
          </a:prstGeom>
          <a:noFill/>
        </p:spPr>
        <p:txBody>
          <a:bodyPr wrap="square" rtlCol="0">
            <a:spAutoFit/>
          </a:bodyPr>
          <a:lstStyle/>
          <a:p>
            <a:r>
              <a:rPr lang="en-US" sz="3600" u="none" strike="noStrike">
                <a:solidFill>
                  <a:schemeClr val="bg1"/>
                </a:solidFill>
                <a:effectLst/>
                <a:latin typeface="Rajdhani" panose="02000000000000000000" pitchFamily="2" charset="77"/>
                <a:cs typeface="Rajdhani" panose="02000000000000000000" pitchFamily="2" charset="77"/>
              </a:rPr>
              <a:t>IMAGE</a:t>
            </a:r>
            <a:endParaRPr lang="en-US" sz="1600">
              <a:solidFill>
                <a:schemeClr val="bg1"/>
              </a:solidFill>
              <a:latin typeface="Rajdhani" panose="02000000000000000000" pitchFamily="2" charset="77"/>
              <a:cs typeface="Rajdhani" panose="02000000000000000000" pitchFamily="2" charset="77"/>
            </a:endParaRPr>
          </a:p>
        </p:txBody>
      </p:sp>
      <p:sp>
        <p:nvSpPr>
          <p:cNvPr id="9" name="Text Placeholder 8">
            <a:extLst>
              <a:ext uri="{FF2B5EF4-FFF2-40B4-BE49-F238E27FC236}">
                <a16:creationId xmlns:a16="http://schemas.microsoft.com/office/drawing/2014/main" id="{7399B764-445D-B882-5C59-0BB35D0677B3}"/>
              </a:ext>
            </a:extLst>
          </p:cNvPr>
          <p:cNvSpPr>
            <a:spLocks noGrp="1"/>
          </p:cNvSpPr>
          <p:nvPr>
            <p:ph type="body" sz="quarter" idx="12"/>
          </p:nvPr>
        </p:nvSpPr>
        <p:spPr/>
        <p:txBody>
          <a:bodyPr vert="horz" lIns="91440" tIns="45720" rIns="91440" bIns="45720" rtlCol="0" anchor="t">
            <a:normAutofit/>
          </a:bodyPr>
          <a:lstStyle/>
          <a:p>
            <a:r>
              <a:rPr lang="en-US">
                <a:latin typeface="Rajdhani"/>
                <a:ea typeface="Roboto"/>
              </a:rPr>
              <a:t>PDF Accessibility 102</a:t>
            </a:r>
            <a:endParaRPr lang="en-US"/>
          </a:p>
        </p:txBody>
      </p:sp>
      <p:sp>
        <p:nvSpPr>
          <p:cNvPr id="10" name="Text Placeholder 9">
            <a:extLst>
              <a:ext uri="{FF2B5EF4-FFF2-40B4-BE49-F238E27FC236}">
                <a16:creationId xmlns:a16="http://schemas.microsoft.com/office/drawing/2014/main" id="{1B004BB7-1429-4C4D-AB1D-FB87AA645A3A}"/>
              </a:ext>
            </a:extLst>
          </p:cNvPr>
          <p:cNvSpPr>
            <a:spLocks noGrp="1"/>
          </p:cNvSpPr>
          <p:nvPr>
            <p:ph type="body" sz="quarter" idx="13"/>
          </p:nvPr>
        </p:nvSpPr>
        <p:spPr>
          <a:xfrm>
            <a:off x="899321" y="3575613"/>
            <a:ext cx="5492052" cy="446087"/>
          </a:xfrm>
        </p:spPr>
        <p:txBody>
          <a:bodyPr vert="horz" lIns="91440" tIns="45720" rIns="91440" bIns="45720" rtlCol="0" anchor="t">
            <a:normAutofit fontScale="92500" lnSpcReduction="20000"/>
          </a:bodyPr>
          <a:lstStyle/>
          <a:p>
            <a:r>
              <a:rPr lang="en-US">
                <a:latin typeface="Rajdhani"/>
                <a:ea typeface="Roboto"/>
              </a:rPr>
              <a:t>A Deeper Dive</a:t>
            </a:r>
            <a:endParaRPr lang="en-US"/>
          </a:p>
        </p:txBody>
      </p:sp>
      <p:sp>
        <p:nvSpPr>
          <p:cNvPr id="12" name="Text Placeholder 11">
            <a:extLst>
              <a:ext uri="{FF2B5EF4-FFF2-40B4-BE49-F238E27FC236}">
                <a16:creationId xmlns:a16="http://schemas.microsoft.com/office/drawing/2014/main" id="{55753969-A3BD-83AF-7FE4-8C330BB6994E}"/>
              </a:ext>
            </a:extLst>
          </p:cNvPr>
          <p:cNvSpPr>
            <a:spLocks noGrp="1"/>
          </p:cNvSpPr>
          <p:nvPr>
            <p:ph type="body" sz="quarter" idx="14"/>
          </p:nvPr>
        </p:nvSpPr>
        <p:spPr/>
        <p:txBody>
          <a:bodyPr vert="horz" lIns="91440" tIns="45720" rIns="91440" bIns="45720" rtlCol="0" anchor="t">
            <a:normAutofit/>
          </a:bodyPr>
          <a:lstStyle/>
          <a:p>
            <a:r>
              <a:rPr lang="en-US">
                <a:latin typeface="Roboto"/>
                <a:ea typeface="Roboto"/>
                <a:cs typeface="Roboto"/>
              </a:rPr>
              <a:t>Michelle Pinsky, UX Designer</a:t>
            </a:r>
            <a:br>
              <a:rPr lang="en-US">
                <a:latin typeface="Roboto"/>
                <a:ea typeface="Roboto"/>
                <a:cs typeface="Roboto"/>
              </a:rPr>
            </a:br>
            <a:r>
              <a:rPr lang="en-US">
                <a:latin typeface="Roboto"/>
                <a:ea typeface="Roboto"/>
                <a:cs typeface="Roboto"/>
              </a:rPr>
              <a:t>Anna Hall, UX Content Strategist</a:t>
            </a:r>
            <a:endParaRPr lang="en-US"/>
          </a:p>
        </p:txBody>
      </p:sp>
      <p:sp>
        <p:nvSpPr>
          <p:cNvPr id="14" name="Text Placeholder 13">
            <a:extLst>
              <a:ext uri="{FF2B5EF4-FFF2-40B4-BE49-F238E27FC236}">
                <a16:creationId xmlns:a16="http://schemas.microsoft.com/office/drawing/2014/main" id="{1C737ABC-1A9D-B2EA-B60B-C7E539F4C9CD}"/>
              </a:ext>
            </a:extLst>
          </p:cNvPr>
          <p:cNvSpPr>
            <a:spLocks noGrp="1"/>
          </p:cNvSpPr>
          <p:nvPr>
            <p:ph type="body" sz="quarter" idx="15"/>
          </p:nvPr>
        </p:nvSpPr>
        <p:spPr/>
        <p:txBody>
          <a:bodyPr vert="horz" lIns="91440" tIns="45720" rIns="91440" bIns="45720" rtlCol="0" anchor="t">
            <a:normAutofit fontScale="92500" lnSpcReduction="20000"/>
          </a:bodyPr>
          <a:lstStyle/>
          <a:p>
            <a:r>
              <a:rPr lang="en-US">
                <a:latin typeface="Roboto"/>
                <a:ea typeface="Roboto"/>
                <a:cs typeface="Roboto"/>
              </a:rPr>
              <a:t>March 27, 2024</a:t>
            </a:r>
            <a:endParaRPr lang="en-US"/>
          </a:p>
        </p:txBody>
      </p:sp>
    </p:spTree>
    <p:extLst>
      <p:ext uri="{BB962C8B-B14F-4D97-AF65-F5344CB8AC3E}">
        <p14:creationId xmlns:p14="http://schemas.microsoft.com/office/powerpoint/2010/main" val="219098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200115133"/>
              </p:ext>
            </p:extLst>
          </p:nvPr>
        </p:nvGraphicFramePr>
        <p:xfrm>
          <a:off x="722058" y="776589"/>
          <a:ext cx="11127045" cy="914400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712704">
                <a:tc>
                  <a:txBody>
                    <a:bodyPr/>
                    <a:lstStyle/>
                    <a:p>
                      <a:pPr marL="285750" marR="0" lvl="0"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Not everyone can see color well. Some people cannot differentiate between two or more different colors, or those colors may appear different than someone with normal color vision.</a:t>
                      </a:r>
                      <a:endParaRPr lang="en-US"/>
                    </a:p>
                    <a:p>
                      <a:pPr marL="285750" marR="0" lvl="0" indent="-285750" algn="l">
                        <a:lnSpc>
                          <a:spcPct val="100000"/>
                        </a:lnSpc>
                        <a:spcBef>
                          <a:spcPts val="1200"/>
                        </a:spcBef>
                        <a:spcAft>
                          <a:spcPts val="600"/>
                        </a:spcAft>
                        <a:buClr>
                          <a:srgbClr val="920075"/>
                        </a:buClr>
                        <a:buFont typeface="Arial"/>
                        <a:buChar char="•"/>
                      </a:pPr>
                      <a:r>
                        <a:rPr lang="en-US" sz="1800" b="1" i="0" u="none" strike="noStrike" noProof="0">
                          <a:solidFill>
                            <a:srgbClr val="595959"/>
                          </a:solidFill>
                          <a:effectLst/>
                          <a:latin typeface="Roboto"/>
                        </a:rPr>
                        <a:t>If the color of particular words, backgrounds, or other content is used to indicate information:</a:t>
                      </a:r>
                    </a:p>
                    <a:p>
                      <a:pPr marL="742950" marR="0" lvl="1"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You must ensure that that information conveyed by color differences are also available in text</a:t>
                      </a:r>
                      <a:endParaRPr lang="en-US" sz="1800" b="1" i="0" u="none" strike="noStrike" noProof="0">
                        <a:solidFill>
                          <a:srgbClr val="595959"/>
                        </a:solidFill>
                        <a:effectLst/>
                        <a:latin typeface="Roboto"/>
                      </a:endParaRPr>
                    </a:p>
                    <a:p>
                      <a:pPr marL="742950" marR="0" lvl="1"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Include a text cue for colored form control labels</a:t>
                      </a:r>
                    </a:p>
                    <a:p>
                      <a:pPr marL="742950" marR="0" lvl="1"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Ensure that additional visual cues are available when text color differences are used to convey information</a:t>
                      </a:r>
                    </a:p>
                    <a:p>
                      <a:pPr marL="742950" marR="0" lvl="1"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Use a color contrast ratio of 3:1 with surrounding text and provide additional visual cues on hover for links or controls where color alone is used to identify them</a:t>
                      </a:r>
                    </a:p>
                    <a:p>
                      <a:pPr marL="285750" marR="0" lvl="0" indent="-285750" algn="l">
                        <a:lnSpc>
                          <a:spcPct val="100000"/>
                        </a:lnSpc>
                        <a:spcBef>
                          <a:spcPts val="1200"/>
                        </a:spcBef>
                        <a:spcAft>
                          <a:spcPts val="600"/>
                        </a:spcAft>
                        <a:buClr>
                          <a:srgbClr val="920075"/>
                        </a:buClr>
                        <a:buFont typeface="Arial"/>
                        <a:buChar char="•"/>
                      </a:pPr>
                      <a:r>
                        <a:rPr lang="en-US" sz="1800" b="1" i="0" u="none" strike="noStrike" noProof="0">
                          <a:solidFill>
                            <a:srgbClr val="595959"/>
                          </a:solidFill>
                          <a:effectLst/>
                          <a:latin typeface="Roboto"/>
                        </a:rPr>
                        <a:t>If color is used within and image to convey information:</a:t>
                      </a:r>
                    </a:p>
                    <a:p>
                      <a:pPr marL="742950" marR="0" lvl="1"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Patterns that are included to convey information do not rely on color to convey that information</a:t>
                      </a:r>
                      <a:endParaRPr lang="en-US" sz="1800" b="1" i="0" u="none" strike="noStrike" noProof="0">
                        <a:solidFill>
                          <a:srgbClr val="595959"/>
                        </a:solidFill>
                        <a:effectLst/>
                        <a:latin typeface="Roboto"/>
                      </a:endParaRPr>
                    </a:p>
                    <a:p>
                      <a:pPr marL="742950" marR="0" lvl="1"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Ensure that information conveyed by color differences is also available in text</a:t>
                      </a:r>
                      <a:endParaRPr lang="en-US" sz="1800" b="1" i="0" u="none" strike="noStrike" noProof="0">
                        <a:solidFill>
                          <a:srgbClr val="595959"/>
                        </a:solidFill>
                        <a:effectLst/>
                        <a:latin typeface="Roboto"/>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0" marR="0" indent="0">
                        <a:lnSpc>
                          <a:spcPct val="150000"/>
                        </a:lnSpc>
                        <a:spcBef>
                          <a:spcPts val="1200"/>
                        </a:spcBef>
                        <a:spcAft>
                          <a:spcPts val="600"/>
                        </a:spcAft>
                        <a:buClr>
                          <a:srgbClr val="920075"/>
                        </a:buClr>
                        <a:buNone/>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a:latin typeface="Roboto"/>
                <a:ea typeface="Roboto"/>
                <a:cs typeface="Roboto"/>
              </a:rPr>
              <a:t>A Further Dive Into Color Contrast</a:t>
            </a:r>
            <a:endParaRPr lang="en-US"/>
          </a:p>
          <a:p>
            <a:endParaRPr lang="en-US">
              <a:cs typeface="Roboto"/>
            </a:endParaRPr>
          </a:p>
        </p:txBody>
      </p:sp>
    </p:spTree>
    <p:extLst>
      <p:ext uri="{BB962C8B-B14F-4D97-AF65-F5344CB8AC3E}">
        <p14:creationId xmlns:p14="http://schemas.microsoft.com/office/powerpoint/2010/main" val="1700701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47183113"/>
              </p:ext>
            </p:extLst>
          </p:nvPr>
        </p:nvGraphicFramePr>
        <p:xfrm>
          <a:off x="722058" y="776589"/>
          <a:ext cx="11127045" cy="896112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712704">
                <a:tc>
                  <a:txBody>
                    <a:bodyPr/>
                    <a:lstStyle/>
                    <a:p>
                      <a:pPr marL="285750" marR="0" lvl="0"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Important visual information should meet the same minimum contrast standards required for large text, meaning important visual cues achieve a </a:t>
                      </a:r>
                      <a:r>
                        <a:rPr lang="en-US" sz="1800" b="1" i="0" u="none" strike="noStrike" noProof="0">
                          <a:solidFill>
                            <a:srgbClr val="595959"/>
                          </a:solidFill>
                          <a:effectLst/>
                          <a:latin typeface="Roboto"/>
                        </a:rPr>
                        <a:t>3:1 contrast ratio</a:t>
                      </a:r>
                      <a:r>
                        <a:rPr lang="en-US" sz="1800" b="0" i="0" u="none" strike="noStrike" noProof="0">
                          <a:solidFill>
                            <a:srgbClr val="595959"/>
                          </a:solidFill>
                          <a:effectLst/>
                          <a:latin typeface="Roboto"/>
                        </a:rPr>
                        <a:t> against the background.</a:t>
                      </a:r>
                    </a:p>
                    <a:p>
                      <a:pPr marL="285750" marR="0" lvl="0" indent="-285750" algn="l">
                        <a:lnSpc>
                          <a:spcPct val="100000"/>
                        </a:lnSpc>
                        <a:spcBef>
                          <a:spcPts val="1200"/>
                        </a:spcBef>
                        <a:spcAft>
                          <a:spcPts val="600"/>
                        </a:spcAft>
                        <a:buClr>
                          <a:srgbClr val="920075"/>
                        </a:buClr>
                        <a:buFont typeface="Arial"/>
                        <a:buChar char="•"/>
                      </a:pPr>
                      <a:r>
                        <a:rPr lang="en-US" sz="1800" b="0" i="0" u="none" strike="noStrike" noProof="0">
                          <a:solidFill>
                            <a:srgbClr val="1D1D1D"/>
                          </a:solidFill>
                          <a:effectLst/>
                          <a:latin typeface="Roboto"/>
                        </a:rPr>
                        <a:t>Not every graphical object, such as an icon, needs to contrast with its surroundings - only those that are required for a user to understand what the graphic is conveying.</a:t>
                      </a:r>
                    </a:p>
                    <a:p>
                      <a:pPr marL="285750" marR="0" lvl="0" indent="-285750" algn="l">
                        <a:lnSpc>
                          <a:spcPct val="100000"/>
                        </a:lnSpc>
                        <a:spcBef>
                          <a:spcPts val="1200"/>
                        </a:spcBef>
                        <a:spcAft>
                          <a:spcPts val="600"/>
                        </a:spcAft>
                        <a:buClr>
                          <a:srgbClr val="920075"/>
                        </a:buClr>
                        <a:buFont typeface="Arial"/>
                        <a:buChar char="•"/>
                      </a:pPr>
                      <a:r>
                        <a:rPr lang="en-US" sz="1800" b="0" i="0" u="none" strike="noStrike" noProof="0">
                          <a:solidFill>
                            <a:srgbClr val="1D1D1D"/>
                          </a:solidFill>
                          <a:effectLst/>
                          <a:latin typeface="Roboto"/>
                        </a:rPr>
                        <a:t>If a person needs to perceive a graphic, or part of a graphic (a graphical object) in order to understand the content it should have sufficient contrast. This does not include:</a:t>
                      </a:r>
                    </a:p>
                    <a:p>
                      <a:pPr marL="742950" marR="0" lvl="1" indent="-285750" algn="l">
                        <a:lnSpc>
                          <a:spcPct val="100000"/>
                        </a:lnSpc>
                        <a:spcBef>
                          <a:spcPts val="1200"/>
                        </a:spcBef>
                        <a:spcAft>
                          <a:spcPts val="600"/>
                        </a:spcAft>
                        <a:buClr>
                          <a:srgbClr val="920075"/>
                        </a:buClr>
                        <a:buFont typeface="Arial"/>
                        <a:buChar char="•"/>
                      </a:pPr>
                      <a:r>
                        <a:rPr lang="en-US" sz="1800" b="0" i="0" u="none" strike="noStrike" noProof="0">
                          <a:solidFill>
                            <a:srgbClr val="1D1D1D"/>
                          </a:solidFill>
                          <a:effectLst/>
                          <a:latin typeface="Roboto"/>
                        </a:rPr>
                        <a:t>A graphic with text embedded or overlayed within it that conveys the same information, such as labels </a:t>
                      </a:r>
                      <a:r>
                        <a:rPr lang="en-US" sz="1800" b="0" i="1" u="none" strike="noStrike" noProof="0">
                          <a:solidFill>
                            <a:srgbClr val="1D1D1D"/>
                          </a:solidFill>
                          <a:effectLst/>
                          <a:latin typeface="Roboto"/>
                        </a:rPr>
                        <a:t>and</a:t>
                      </a:r>
                      <a:r>
                        <a:rPr lang="en-US" sz="1800" b="0" i="0" u="none" strike="noStrike" noProof="0">
                          <a:solidFill>
                            <a:srgbClr val="1D1D1D"/>
                          </a:solidFill>
                          <a:effectLst/>
                          <a:latin typeface="Roboto"/>
                        </a:rPr>
                        <a:t> a chart.</a:t>
                      </a:r>
                    </a:p>
                    <a:p>
                      <a:pPr marL="742950" marR="0" lvl="1" indent="-285750" algn="l">
                        <a:lnSpc>
                          <a:spcPct val="100000"/>
                        </a:lnSpc>
                        <a:spcBef>
                          <a:spcPts val="1200"/>
                        </a:spcBef>
                        <a:spcAft>
                          <a:spcPts val="600"/>
                        </a:spcAft>
                        <a:buClr>
                          <a:srgbClr val="920075"/>
                        </a:buClr>
                        <a:buFont typeface="Arial"/>
                        <a:buChar char="•"/>
                      </a:pPr>
                      <a:r>
                        <a:rPr lang="en-US" sz="1800" b="0" i="0" u="none" strike="noStrike" noProof="0">
                          <a:solidFill>
                            <a:srgbClr val="1D1D1D"/>
                          </a:solidFill>
                          <a:effectLst/>
                          <a:latin typeface="Roboto"/>
                        </a:rPr>
                        <a:t>The graphic is used for aesthetic purposes only and does not require user understanding in order to understand the content within the document.</a:t>
                      </a:r>
                    </a:p>
                    <a:p>
                      <a:pPr marL="742950" marR="0" lvl="1" indent="-285750" algn="l">
                        <a:lnSpc>
                          <a:spcPct val="100000"/>
                        </a:lnSpc>
                        <a:spcBef>
                          <a:spcPts val="1200"/>
                        </a:spcBef>
                        <a:spcAft>
                          <a:spcPts val="600"/>
                        </a:spcAft>
                        <a:buClr>
                          <a:srgbClr val="920075"/>
                        </a:buClr>
                        <a:buFont typeface="Arial"/>
                        <a:buChar char="•"/>
                      </a:pPr>
                      <a:r>
                        <a:rPr lang="en-US" sz="1800" b="0" i="0" u="none" strike="noStrike" noProof="0">
                          <a:solidFill>
                            <a:srgbClr val="1D1D1D"/>
                          </a:solidFill>
                          <a:effectLst/>
                          <a:latin typeface="Roboto"/>
                        </a:rPr>
                        <a:t>When the information is available in another form, such as in a table that follows the graph, which becomes visible when a "Long Description" button is pressed.</a:t>
                      </a:r>
                    </a:p>
                    <a:p>
                      <a:pPr marL="742950" marR="0" lvl="1" indent="-285750" algn="l">
                        <a:lnSpc>
                          <a:spcPct val="100000"/>
                        </a:lnSpc>
                        <a:spcBef>
                          <a:spcPts val="1200"/>
                        </a:spcBef>
                        <a:spcAft>
                          <a:spcPts val="600"/>
                        </a:spcAft>
                        <a:buClr>
                          <a:srgbClr val="920075"/>
                        </a:buClr>
                        <a:buFont typeface="Arial"/>
                        <a:buChar char="•"/>
                      </a:pPr>
                      <a:r>
                        <a:rPr lang="en-US" sz="1800" b="0" i="0" u="none" strike="noStrike" noProof="0">
                          <a:solidFill>
                            <a:srgbClr val="1D1D1D"/>
                          </a:solidFill>
                          <a:effectLst/>
                          <a:latin typeface="Roboto"/>
                        </a:rPr>
                        <a:t>The graphic is part of branding or a logo.</a:t>
                      </a: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0" marR="0" indent="0">
                        <a:lnSpc>
                          <a:spcPct val="150000"/>
                        </a:lnSpc>
                        <a:spcBef>
                          <a:spcPts val="1200"/>
                        </a:spcBef>
                        <a:spcAft>
                          <a:spcPts val="600"/>
                        </a:spcAft>
                        <a:buClr>
                          <a:srgbClr val="920075"/>
                        </a:buClr>
                        <a:buNone/>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a:latin typeface="Roboto"/>
                <a:ea typeface="Roboto"/>
                <a:cs typeface="Roboto"/>
              </a:rPr>
              <a:t>But What About Non-Text Content?</a:t>
            </a:r>
            <a:endParaRPr lang="en-US"/>
          </a:p>
          <a:p>
            <a:endParaRPr lang="en-US">
              <a:cs typeface="Roboto"/>
            </a:endParaRPr>
          </a:p>
        </p:txBody>
      </p:sp>
    </p:spTree>
    <p:extLst>
      <p:ext uri="{BB962C8B-B14F-4D97-AF65-F5344CB8AC3E}">
        <p14:creationId xmlns:p14="http://schemas.microsoft.com/office/powerpoint/2010/main" val="4252242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05A70"/>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DE24FC-520F-6AD4-D2A6-BEDE3E2377C8}"/>
              </a:ext>
            </a:extLst>
          </p:cNvPr>
          <p:cNvSpPr txBox="1">
            <a:spLocks/>
          </p:cNvSpPr>
          <p:nvPr/>
        </p:nvSpPr>
        <p:spPr>
          <a:xfrm>
            <a:off x="1237" y="1141413"/>
            <a:ext cx="12176476" cy="18970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105A70"/>
                </a:solidFill>
                <a:latin typeface="Roboto" panose="02000000000000000000" pitchFamily="2" charset="0"/>
                <a:ea typeface="Roboto" panose="02000000000000000000" pitchFamily="2" charset="0"/>
                <a:cs typeface="+mj-cs"/>
              </a:defRPr>
            </a:lvl1pPr>
          </a:lstStyle>
          <a:p>
            <a:pPr algn="ctr"/>
            <a:r>
              <a:rPr lang="en-US" sz="7200">
                <a:solidFill>
                  <a:schemeClr val="bg1"/>
                </a:solidFill>
                <a:latin typeface="Rajdhani"/>
                <a:ea typeface="Roboto"/>
              </a:rPr>
              <a:t>Sensory Characteristics</a:t>
            </a:r>
            <a:endParaRPr lang="en-US">
              <a:solidFill>
                <a:schemeClr val="bg1"/>
              </a:solidFill>
            </a:endParaRPr>
          </a:p>
        </p:txBody>
      </p:sp>
      <p:sp>
        <p:nvSpPr>
          <p:cNvPr id="5" name="Title 1">
            <a:extLst>
              <a:ext uri="{FF2B5EF4-FFF2-40B4-BE49-F238E27FC236}">
                <a16:creationId xmlns:a16="http://schemas.microsoft.com/office/drawing/2014/main" id="{9DD32817-6B34-6FF8-9846-6445C8468E74}"/>
              </a:ext>
            </a:extLst>
          </p:cNvPr>
          <p:cNvSpPr txBox="1">
            <a:spLocks/>
          </p:cNvSpPr>
          <p:nvPr/>
        </p:nvSpPr>
        <p:spPr>
          <a:xfrm>
            <a:off x="1858612" y="2804595"/>
            <a:ext cx="8505265" cy="29061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pPr algn="ctr"/>
            <a:r>
              <a:rPr lang="en-US" sz="4000">
                <a:solidFill>
                  <a:srgbClr val="FBD350"/>
                </a:solidFill>
                <a:latin typeface="Roboto Medium"/>
                <a:ea typeface="Roboto Medium"/>
                <a:cs typeface="Roboto Medium"/>
              </a:rPr>
              <a:t>WCAG Success Criterion 1.3.3 (A)</a:t>
            </a:r>
            <a:endParaRPr lang="en-US" sz="3000">
              <a:solidFill>
                <a:srgbClr val="1D1D1D"/>
              </a:solidFill>
              <a:latin typeface="Roboto"/>
              <a:ea typeface="Roboto"/>
              <a:cs typeface="Roboto"/>
            </a:endParaRPr>
          </a:p>
          <a:p>
            <a:pPr algn="ctr"/>
            <a:endParaRPr lang="en-US" sz="3000">
              <a:solidFill>
                <a:srgbClr val="FBD350"/>
              </a:solidFill>
              <a:latin typeface="Roboto"/>
              <a:ea typeface="Roboto Medium"/>
              <a:cs typeface="Roboto Medium"/>
            </a:endParaRPr>
          </a:p>
          <a:p>
            <a:pPr algn="ctr"/>
            <a:r>
              <a:rPr lang="en-US" sz="3000">
                <a:solidFill>
                  <a:srgbClr val="FBD350"/>
                </a:solidFill>
                <a:latin typeface="Roboto"/>
                <a:ea typeface="Roboto Medium"/>
                <a:cs typeface="Roboto Medium"/>
              </a:rPr>
              <a:t>Instructions provided for understanding and operating content do not rely soley on sensory characteristics of components such as shape, color, size, visual location, orientation, or sound.</a:t>
            </a:r>
            <a:endParaRPr lang="en-US" sz="1200">
              <a:solidFill>
                <a:srgbClr val="1D1D1D"/>
              </a:solidFill>
              <a:latin typeface="Roboto"/>
              <a:cs typeface="Roboto"/>
            </a:endParaRPr>
          </a:p>
          <a:p>
            <a:pPr algn="ctr"/>
            <a:br>
              <a:rPr lang="en-US"/>
            </a:br>
            <a:endParaRPr lang="en-US"/>
          </a:p>
          <a:p>
            <a:pPr algn="ctr"/>
            <a:br>
              <a:rPr lang="en-US"/>
            </a:br>
            <a:endParaRPr lang="en-US">
              <a:cs typeface="Roboto"/>
            </a:endParaRPr>
          </a:p>
          <a:p>
            <a:pPr algn="ctr"/>
            <a:r>
              <a:rPr lang="en-US" sz="4000">
                <a:solidFill>
                  <a:srgbClr val="FBD350"/>
                </a:solidFill>
                <a:latin typeface="Roboto Medium"/>
                <a:ea typeface="Roboto Medium"/>
                <a:cs typeface="Roboto Medium"/>
              </a:rPr>
              <a:t> </a:t>
            </a:r>
            <a:br>
              <a:rPr lang="en-US" sz="4000">
                <a:solidFill>
                  <a:srgbClr val="FBD350"/>
                </a:solidFill>
                <a:latin typeface="Roboto Medium"/>
                <a:ea typeface="Roboto Medium"/>
                <a:cs typeface="Roboto Medium"/>
              </a:rPr>
            </a:br>
            <a:endParaRPr lang="en-US">
              <a:solidFill>
                <a:srgbClr val="000000"/>
              </a:solidFill>
              <a:latin typeface="Roboto"/>
              <a:ea typeface="Roboto"/>
              <a:cs typeface="Roboto"/>
            </a:endParaRPr>
          </a:p>
        </p:txBody>
      </p:sp>
    </p:spTree>
    <p:extLst>
      <p:ext uri="{BB962C8B-B14F-4D97-AF65-F5344CB8AC3E}">
        <p14:creationId xmlns:p14="http://schemas.microsoft.com/office/powerpoint/2010/main" val="3778006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4243175376"/>
              </p:ext>
            </p:extLst>
          </p:nvPr>
        </p:nvGraphicFramePr>
        <p:xfrm>
          <a:off x="722058" y="776589"/>
          <a:ext cx="11127045" cy="740664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712704">
                <a:tc>
                  <a:txBody>
                    <a:bodyPr/>
                    <a:lstStyle/>
                    <a:p>
                      <a:pPr marL="285750" marR="0" lvl="0" indent="-285750" algn="l">
                        <a:lnSpc>
                          <a:spcPct val="100000"/>
                        </a:lnSpc>
                        <a:spcBef>
                          <a:spcPts val="1200"/>
                        </a:spcBef>
                        <a:spcAft>
                          <a:spcPts val="600"/>
                        </a:spcAft>
                        <a:buClr>
                          <a:srgbClr val="920075"/>
                        </a:buClr>
                        <a:buFont typeface="Arial"/>
                        <a:buChar char="•"/>
                      </a:pPr>
                      <a:r>
                        <a:rPr lang="en-US" sz="1800" b="0" i="0" u="none" strike="noStrike" noProof="0">
                          <a:solidFill>
                            <a:srgbClr val="1D1D1D"/>
                          </a:solidFill>
                          <a:effectLst/>
                          <a:latin typeface="Roboto"/>
                        </a:rPr>
                        <a:t>Some users with disabilities are not able to perceive shape or position due to the nature of the assistive technologies they use. </a:t>
                      </a:r>
                      <a:endParaRPr lang="en-US" sz="1800">
                        <a:latin typeface="Roboto"/>
                      </a:endParaRPr>
                    </a:p>
                    <a:p>
                      <a:pPr marL="742950" marR="0" lvl="1" indent="-285750" algn="l">
                        <a:lnSpc>
                          <a:spcPct val="100000"/>
                        </a:lnSpc>
                        <a:spcBef>
                          <a:spcPts val="1200"/>
                        </a:spcBef>
                        <a:spcAft>
                          <a:spcPts val="600"/>
                        </a:spcAft>
                        <a:buClr>
                          <a:srgbClr val="920075"/>
                        </a:buClr>
                        <a:buFont typeface="Arial"/>
                        <a:buChar char="•"/>
                      </a:pPr>
                      <a:r>
                        <a:rPr lang="en-US" sz="1800" b="1" i="0" u="none" strike="noStrike" noProof="0">
                          <a:solidFill>
                            <a:srgbClr val="1D1D1D"/>
                          </a:solidFill>
                          <a:effectLst/>
                          <a:latin typeface="Roboto"/>
                        </a:rPr>
                        <a:t>For example: </a:t>
                      </a:r>
                      <a:r>
                        <a:rPr lang="en-US" sz="1800" b="0" i="0" u="none" strike="noStrike" noProof="0">
                          <a:solidFill>
                            <a:srgbClr val="1D1D1D"/>
                          </a:solidFill>
                          <a:effectLst/>
                          <a:latin typeface="Roboto"/>
                        </a:rPr>
                        <a:t>People who are blind and people who have low vision may not be able to understand instructions if they rely only on a description of the shape and/or location of content.  </a:t>
                      </a:r>
                      <a:endParaRPr lang="en-US" sz="1800">
                        <a:latin typeface="Roboto"/>
                      </a:endParaRPr>
                    </a:p>
                    <a:p>
                      <a:pPr marL="285750" marR="0" lvl="0" indent="-285750" algn="l">
                        <a:lnSpc>
                          <a:spcPct val="100000"/>
                        </a:lnSpc>
                        <a:spcBef>
                          <a:spcPts val="1200"/>
                        </a:spcBef>
                        <a:spcAft>
                          <a:spcPts val="600"/>
                        </a:spcAft>
                        <a:buClr>
                          <a:srgbClr val="920075"/>
                        </a:buClr>
                        <a:buFont typeface="Arial"/>
                        <a:buChar char="•"/>
                      </a:pPr>
                      <a:r>
                        <a:rPr lang="en-US" sz="1800" b="0" i="0" u="none" strike="noStrike" noProof="0">
                          <a:solidFill>
                            <a:srgbClr val="1D1D1D"/>
                          </a:solidFill>
                          <a:effectLst/>
                          <a:latin typeface="Roboto"/>
                        </a:rPr>
                        <a:t>This Success Criterion requires that additional information be provided to clarify instructions that are dependent on this kind of information.</a:t>
                      </a:r>
                    </a:p>
                    <a:p>
                      <a:pPr marL="285750" marR="0" lvl="0" indent="-285750" algn="l">
                        <a:lnSpc>
                          <a:spcPct val="100000"/>
                        </a:lnSpc>
                        <a:spcBef>
                          <a:spcPts val="1200"/>
                        </a:spcBef>
                        <a:spcAft>
                          <a:spcPts val="600"/>
                        </a:spcAft>
                        <a:buClr>
                          <a:srgbClr val="920075"/>
                        </a:buClr>
                        <a:buFont typeface="Arial"/>
                        <a:buChar char="•"/>
                      </a:pPr>
                      <a:r>
                        <a:rPr lang="en-US" sz="1800" b="0" i="0" u="none" strike="noStrike" noProof="0">
                          <a:solidFill>
                            <a:srgbClr val="1D1D1D"/>
                          </a:solidFill>
                          <a:effectLst/>
                          <a:latin typeface="Roboto"/>
                        </a:rPr>
                        <a:t>This criterion is met by </a:t>
                      </a:r>
                      <a:r>
                        <a:rPr lang="en-US" sz="1800" b="1" i="0" u="none" strike="noStrike" noProof="0">
                          <a:solidFill>
                            <a:srgbClr val="1D1D1D"/>
                          </a:solidFill>
                          <a:effectLst/>
                          <a:latin typeface="Roboto"/>
                        </a:rPr>
                        <a:t>providing textual identification of items that otherwise rely only on sensory information to be understood </a:t>
                      </a:r>
                      <a:r>
                        <a:rPr lang="en-US" sz="1800" b="0" i="0" u="none" strike="noStrike" noProof="0">
                          <a:solidFill>
                            <a:srgbClr val="1D1D1D"/>
                          </a:solidFill>
                          <a:effectLst/>
                          <a:latin typeface="Roboto"/>
                        </a:rPr>
                        <a:t>(like a label)</a:t>
                      </a:r>
                      <a:r>
                        <a:rPr lang="en-US" sz="1800" b="1" i="0" u="none" strike="noStrike" noProof="0">
                          <a:solidFill>
                            <a:srgbClr val="1D1D1D"/>
                          </a:solidFill>
                          <a:effectLst/>
                          <a:latin typeface="Roboto"/>
                        </a:rPr>
                        <a:t>.</a:t>
                      </a:r>
                      <a:endParaRPr lang="en-US" sz="1200" b="0" i="0" u="none" strike="noStrike" noProof="0">
                        <a:solidFill>
                          <a:srgbClr val="1D1D1D"/>
                        </a:solidFill>
                        <a:effectLst/>
                      </a:endParaRPr>
                    </a:p>
                    <a:p>
                      <a:pPr marL="285750" marR="0" lvl="0" indent="-285750" algn="l">
                        <a:lnSpc>
                          <a:spcPct val="100000"/>
                        </a:lnSpc>
                        <a:spcBef>
                          <a:spcPts val="1200"/>
                        </a:spcBef>
                        <a:spcAft>
                          <a:spcPts val="600"/>
                        </a:spcAft>
                        <a:buClr>
                          <a:srgbClr val="920075"/>
                        </a:buClr>
                        <a:buFont typeface="Arial"/>
                        <a:buChar char="•"/>
                      </a:pPr>
                      <a:endParaRPr lang="en-US" sz="1800" b="0" i="0" u="none" strike="noStrike" noProof="0">
                        <a:solidFill>
                          <a:srgbClr val="1D1D1D"/>
                        </a:solidFill>
                        <a:effectLst/>
                        <a:latin typeface="Roboto"/>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0" marR="0" indent="0">
                        <a:lnSpc>
                          <a:spcPct val="150000"/>
                        </a:lnSpc>
                        <a:spcBef>
                          <a:spcPts val="1200"/>
                        </a:spcBef>
                        <a:spcAft>
                          <a:spcPts val="600"/>
                        </a:spcAft>
                        <a:buClr>
                          <a:srgbClr val="920075"/>
                        </a:buClr>
                        <a:buNone/>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a:latin typeface="Roboto"/>
                <a:ea typeface="Roboto"/>
                <a:cs typeface="Roboto"/>
              </a:rPr>
              <a:t>Content Must be Perceivable!</a:t>
            </a:r>
            <a:endParaRPr lang="en-US" sz="2600">
              <a:cs typeface="Roboto"/>
            </a:endParaRPr>
          </a:p>
          <a:p>
            <a:endParaRPr lang="en-US">
              <a:cs typeface="Roboto"/>
            </a:endParaRPr>
          </a:p>
        </p:txBody>
      </p:sp>
    </p:spTree>
    <p:extLst>
      <p:ext uri="{BB962C8B-B14F-4D97-AF65-F5344CB8AC3E}">
        <p14:creationId xmlns:p14="http://schemas.microsoft.com/office/powerpoint/2010/main" val="1532628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05A70"/>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DE24FC-520F-6AD4-D2A6-BEDE3E2377C8}"/>
              </a:ext>
            </a:extLst>
          </p:cNvPr>
          <p:cNvSpPr txBox="1">
            <a:spLocks/>
          </p:cNvSpPr>
          <p:nvPr/>
        </p:nvSpPr>
        <p:spPr>
          <a:xfrm>
            <a:off x="1237" y="1141413"/>
            <a:ext cx="12176476" cy="18970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105A70"/>
                </a:solidFill>
                <a:latin typeface="Roboto" panose="02000000000000000000" pitchFamily="2" charset="0"/>
                <a:ea typeface="Roboto" panose="02000000000000000000" pitchFamily="2" charset="0"/>
                <a:cs typeface="+mj-cs"/>
              </a:defRPr>
            </a:lvl1pPr>
          </a:lstStyle>
          <a:p>
            <a:pPr algn="ctr"/>
            <a:r>
              <a:rPr lang="en-US" sz="7200">
                <a:solidFill>
                  <a:schemeClr val="bg1"/>
                </a:solidFill>
                <a:latin typeface="Rajdhani"/>
                <a:ea typeface="Roboto"/>
              </a:rPr>
              <a:t>Link Purpose in Context</a:t>
            </a:r>
            <a:endParaRPr lang="en-US">
              <a:solidFill>
                <a:schemeClr val="bg1"/>
              </a:solidFill>
            </a:endParaRPr>
          </a:p>
        </p:txBody>
      </p:sp>
      <p:sp>
        <p:nvSpPr>
          <p:cNvPr id="5" name="Title 1">
            <a:extLst>
              <a:ext uri="{FF2B5EF4-FFF2-40B4-BE49-F238E27FC236}">
                <a16:creationId xmlns:a16="http://schemas.microsoft.com/office/drawing/2014/main" id="{9DD32817-6B34-6FF8-9846-6445C8468E74}"/>
              </a:ext>
            </a:extLst>
          </p:cNvPr>
          <p:cNvSpPr txBox="1">
            <a:spLocks/>
          </p:cNvSpPr>
          <p:nvPr/>
        </p:nvSpPr>
        <p:spPr>
          <a:xfrm>
            <a:off x="1858612" y="2804595"/>
            <a:ext cx="8505265" cy="29061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pPr algn="ctr"/>
            <a:r>
              <a:rPr lang="en-US" sz="4000">
                <a:solidFill>
                  <a:srgbClr val="FBD350"/>
                </a:solidFill>
                <a:latin typeface="Roboto Medium"/>
                <a:ea typeface="Roboto Medium"/>
                <a:cs typeface="Roboto Medium"/>
              </a:rPr>
              <a:t>WCAG Success Criterion 2.4.4 (A)</a:t>
            </a:r>
            <a:endParaRPr lang="en-US" sz="3000">
              <a:solidFill>
                <a:srgbClr val="1D1D1D"/>
              </a:solidFill>
              <a:latin typeface="Roboto"/>
              <a:ea typeface="Roboto"/>
              <a:cs typeface="Roboto"/>
            </a:endParaRPr>
          </a:p>
          <a:p>
            <a:pPr algn="ctr"/>
            <a:endParaRPr lang="en-US" sz="3000">
              <a:solidFill>
                <a:srgbClr val="FBD350"/>
              </a:solidFill>
              <a:latin typeface="Roboto"/>
              <a:ea typeface="Roboto Medium"/>
              <a:cs typeface="Roboto Medium"/>
            </a:endParaRPr>
          </a:p>
          <a:p>
            <a:pPr algn="ctr"/>
            <a:r>
              <a:rPr lang="en-US" sz="3000">
                <a:solidFill>
                  <a:srgbClr val="FBD350"/>
                </a:solidFill>
                <a:latin typeface="Roboto"/>
                <a:ea typeface="Roboto Medium"/>
                <a:cs typeface="Roboto Medium"/>
              </a:rPr>
              <a:t>The purpose of each link can be determined from the link text alone or from the link text together with its programmatically determined link context, except where the purpose of the link would be ambiguous to users in general.</a:t>
            </a:r>
          </a:p>
          <a:p>
            <a:pPr algn="ctr"/>
            <a:br>
              <a:rPr lang="en-US"/>
            </a:br>
            <a:endParaRPr lang="en-US">
              <a:cs typeface="Roboto"/>
            </a:endParaRPr>
          </a:p>
          <a:p>
            <a:pPr algn="ctr"/>
            <a:r>
              <a:rPr lang="en-US" sz="4000">
                <a:solidFill>
                  <a:srgbClr val="FBD350"/>
                </a:solidFill>
                <a:latin typeface="Roboto Medium"/>
                <a:ea typeface="Roboto Medium"/>
                <a:cs typeface="Roboto Medium"/>
              </a:rPr>
              <a:t> </a:t>
            </a:r>
            <a:br>
              <a:rPr lang="en-US" sz="4000">
                <a:solidFill>
                  <a:srgbClr val="FBD350"/>
                </a:solidFill>
                <a:latin typeface="Roboto Medium"/>
                <a:ea typeface="Roboto Medium"/>
                <a:cs typeface="Roboto Medium"/>
              </a:rPr>
            </a:br>
            <a:endParaRPr lang="en-US">
              <a:solidFill>
                <a:srgbClr val="000000"/>
              </a:solidFill>
              <a:latin typeface="Roboto"/>
              <a:ea typeface="Roboto"/>
              <a:cs typeface="Roboto"/>
            </a:endParaRPr>
          </a:p>
        </p:txBody>
      </p:sp>
    </p:spTree>
    <p:extLst>
      <p:ext uri="{BB962C8B-B14F-4D97-AF65-F5344CB8AC3E}">
        <p14:creationId xmlns:p14="http://schemas.microsoft.com/office/powerpoint/2010/main" val="538686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2152164123"/>
              </p:ext>
            </p:extLst>
          </p:nvPr>
        </p:nvGraphicFramePr>
        <p:xfrm>
          <a:off x="722058" y="776589"/>
          <a:ext cx="11127045" cy="809244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712704">
                <a:tc>
                  <a:txBody>
                    <a:bodyPr/>
                    <a:lstStyle/>
                    <a:p>
                      <a:pPr marL="285750" marR="0" lvl="0" indent="-285750" algn="l">
                        <a:lnSpc>
                          <a:spcPct val="100000"/>
                        </a:lnSpc>
                        <a:spcBef>
                          <a:spcPts val="1200"/>
                        </a:spcBef>
                        <a:spcAft>
                          <a:spcPts val="600"/>
                        </a:spcAft>
                        <a:buClr>
                          <a:srgbClr val="920075"/>
                        </a:buClr>
                        <a:buFont typeface="Arial"/>
                        <a:buChar char="•"/>
                      </a:pPr>
                      <a:r>
                        <a:rPr lang="en-US" sz="1800" b="0" i="0" u="none" strike="noStrike" noProof="0">
                          <a:solidFill>
                            <a:srgbClr val="1D1D1D"/>
                          </a:solidFill>
                          <a:effectLst/>
                          <a:latin typeface="Roboto"/>
                        </a:rPr>
                        <a:t>Links meet this success criterion when they:</a:t>
                      </a:r>
                      <a:endParaRPr lang="en-US" sz="1800">
                        <a:latin typeface="Roboto"/>
                      </a:endParaRPr>
                    </a:p>
                    <a:p>
                      <a:pPr marL="742950" marR="0" lvl="1" indent="-285750" algn="l">
                        <a:lnSpc>
                          <a:spcPct val="100000"/>
                        </a:lnSpc>
                        <a:spcBef>
                          <a:spcPts val="1200"/>
                        </a:spcBef>
                        <a:spcAft>
                          <a:spcPts val="600"/>
                        </a:spcAft>
                        <a:buClr>
                          <a:srgbClr val="920075"/>
                        </a:buClr>
                        <a:buFont typeface="Arial"/>
                        <a:buChar char="•"/>
                      </a:pPr>
                      <a:r>
                        <a:rPr lang="en-US" sz="1800" b="0" i="0" u="none" strike="noStrike" noProof="0">
                          <a:solidFill>
                            <a:srgbClr val="1D1D1D"/>
                          </a:solidFill>
                          <a:effectLst/>
                          <a:latin typeface="Roboto"/>
                        </a:rPr>
                        <a:t>Provide link text that describes the purpose of the link</a:t>
                      </a:r>
                    </a:p>
                    <a:p>
                      <a:pPr marL="742950" marR="0" lvl="1" indent="-285750" algn="l">
                        <a:lnSpc>
                          <a:spcPct val="100000"/>
                        </a:lnSpc>
                        <a:spcBef>
                          <a:spcPts val="1200"/>
                        </a:spcBef>
                        <a:spcAft>
                          <a:spcPts val="600"/>
                        </a:spcAft>
                        <a:buClr>
                          <a:srgbClr val="920075"/>
                        </a:buClr>
                        <a:buFont typeface="Arial"/>
                        <a:buChar char="•"/>
                      </a:pPr>
                      <a:r>
                        <a:rPr lang="en-US" sz="1800" b="0" i="0" u="none" strike="noStrike" noProof="0">
                          <a:solidFill>
                            <a:srgbClr val="1D1D1D"/>
                          </a:solidFill>
                          <a:effectLst/>
                          <a:latin typeface="Roboto"/>
                        </a:rPr>
                        <a:t>Provide link text that describes the purpose of the link for anchor elements</a:t>
                      </a:r>
                    </a:p>
                    <a:p>
                      <a:pPr marL="742950" marR="0" lvl="1" indent="-285750" algn="l">
                        <a:lnSpc>
                          <a:spcPct val="100000"/>
                        </a:lnSpc>
                        <a:spcBef>
                          <a:spcPts val="1200"/>
                        </a:spcBef>
                        <a:spcAft>
                          <a:spcPts val="600"/>
                        </a:spcAft>
                        <a:buClr>
                          <a:srgbClr val="920075"/>
                        </a:buClr>
                        <a:buFont typeface="Arial"/>
                        <a:buChar char="•"/>
                      </a:pPr>
                      <a:r>
                        <a:rPr lang="en-US" sz="1800" b="0" i="0" u="none" strike="noStrike" noProof="0">
                          <a:solidFill>
                            <a:srgbClr val="1D1D1D"/>
                          </a:solidFill>
                          <a:effectLst/>
                          <a:latin typeface="Roboto"/>
                        </a:rPr>
                        <a:t>Provide text alternatives for the area elements of image maps</a:t>
                      </a:r>
                    </a:p>
                    <a:p>
                      <a:pPr marL="742950" marR="0" lvl="1" indent="-285750" algn="l">
                        <a:lnSpc>
                          <a:spcPct val="100000"/>
                        </a:lnSpc>
                        <a:spcBef>
                          <a:spcPts val="1200"/>
                        </a:spcBef>
                        <a:spcAft>
                          <a:spcPts val="600"/>
                        </a:spcAft>
                        <a:buClr>
                          <a:srgbClr val="920075"/>
                        </a:buClr>
                        <a:buFont typeface="Arial"/>
                        <a:buChar char="•"/>
                      </a:pPr>
                      <a:r>
                        <a:rPr lang="en-US" sz="1800" b="0" i="0" u="none" strike="noStrike" noProof="0">
                          <a:solidFill>
                            <a:srgbClr val="1D1D1D"/>
                          </a:solidFill>
                          <a:effectLst/>
                          <a:latin typeface="Roboto"/>
                        </a:rPr>
                        <a:t>Provides link text that describes the purpose of the link </a:t>
                      </a:r>
                      <a:r>
                        <a:rPr lang="en-US" sz="1800" b="1" i="0" u="none" strike="noStrike" noProof="0">
                          <a:solidFill>
                            <a:srgbClr val="1D1D1D"/>
                          </a:solidFill>
                          <a:effectLst/>
                          <a:latin typeface="Roboto"/>
                        </a:rPr>
                        <a:t>and</a:t>
                      </a:r>
                      <a:r>
                        <a:rPr lang="en-US" sz="1800" b="0" i="0" u="none" strike="noStrike" noProof="0">
                          <a:solidFill>
                            <a:srgbClr val="1D1D1D"/>
                          </a:solidFill>
                          <a:effectLst/>
                          <a:latin typeface="Roboto"/>
                        </a:rPr>
                        <a:t> semantically indicates links using the /Link structure element or the /Alt entry</a:t>
                      </a:r>
                    </a:p>
                    <a:p>
                      <a:pPr marL="742950" marR="0" lvl="1" indent="-285750" algn="l">
                        <a:lnSpc>
                          <a:spcPct val="100000"/>
                        </a:lnSpc>
                        <a:spcBef>
                          <a:spcPts val="1200"/>
                        </a:spcBef>
                        <a:spcAft>
                          <a:spcPts val="600"/>
                        </a:spcAft>
                        <a:buClr>
                          <a:srgbClr val="920075"/>
                        </a:buClr>
                        <a:buFont typeface="Arial"/>
                        <a:buChar char="•"/>
                      </a:pPr>
                      <a:endParaRPr lang="en-US" sz="1800" b="0" i="0" u="none" strike="noStrike" noProof="0">
                        <a:solidFill>
                          <a:srgbClr val="1D1D1D"/>
                        </a:solidFill>
                        <a:effectLst/>
                        <a:latin typeface="Roboto"/>
                      </a:endParaRPr>
                    </a:p>
                    <a:p>
                      <a:pPr marL="742950" marR="0" lvl="1" indent="-285750" algn="l">
                        <a:lnSpc>
                          <a:spcPct val="100000"/>
                        </a:lnSpc>
                        <a:spcBef>
                          <a:spcPts val="1200"/>
                        </a:spcBef>
                        <a:spcAft>
                          <a:spcPts val="600"/>
                        </a:spcAft>
                        <a:buClr>
                          <a:srgbClr val="920075"/>
                        </a:buClr>
                        <a:buFont typeface="Arial"/>
                        <a:buChar char="•"/>
                      </a:pPr>
                      <a:endParaRPr lang="en-US" sz="1800" b="0" i="0" u="none" strike="noStrike" noProof="0">
                        <a:solidFill>
                          <a:srgbClr val="1D1D1D"/>
                        </a:solidFill>
                        <a:effectLst/>
                        <a:latin typeface="Roboto"/>
                      </a:endParaRPr>
                    </a:p>
                    <a:p>
                      <a:pPr marL="285750" marR="0" lvl="0" indent="-285750" algn="l">
                        <a:lnSpc>
                          <a:spcPct val="100000"/>
                        </a:lnSpc>
                        <a:spcBef>
                          <a:spcPts val="1200"/>
                        </a:spcBef>
                        <a:spcAft>
                          <a:spcPts val="600"/>
                        </a:spcAft>
                        <a:buClr>
                          <a:srgbClr val="920075"/>
                        </a:buClr>
                        <a:buFont typeface="Arial"/>
                        <a:buChar char="•"/>
                      </a:pPr>
                      <a:endParaRPr lang="en-US" sz="1800" b="0" i="0" u="none" strike="noStrike" noProof="0">
                        <a:solidFill>
                          <a:srgbClr val="1D1D1D"/>
                        </a:solidFill>
                        <a:effectLst/>
                        <a:latin typeface="Roboto"/>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0" marR="0" indent="0">
                        <a:lnSpc>
                          <a:spcPct val="150000"/>
                        </a:lnSpc>
                        <a:spcBef>
                          <a:spcPts val="1200"/>
                        </a:spcBef>
                        <a:spcAft>
                          <a:spcPts val="600"/>
                        </a:spcAft>
                        <a:buClr>
                          <a:srgbClr val="920075"/>
                        </a:buClr>
                        <a:buNone/>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a:latin typeface="Roboto"/>
                <a:ea typeface="Roboto"/>
                <a:cs typeface="Roboto"/>
              </a:rPr>
              <a:t>A Deeper Dive into Link Purpose</a:t>
            </a:r>
            <a:endParaRPr lang="en-US" sz="2600">
              <a:cs typeface="Roboto"/>
            </a:endParaRPr>
          </a:p>
          <a:p>
            <a:endParaRPr lang="en-US">
              <a:cs typeface="Roboto"/>
            </a:endParaRPr>
          </a:p>
        </p:txBody>
      </p:sp>
    </p:spTree>
    <p:extLst>
      <p:ext uri="{BB962C8B-B14F-4D97-AF65-F5344CB8AC3E}">
        <p14:creationId xmlns:p14="http://schemas.microsoft.com/office/powerpoint/2010/main" val="2542597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1858B-8C38-E865-2130-2CBB7791C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301F4-DAB8-0996-0CA9-FC66815277BC}"/>
              </a:ext>
            </a:extLst>
          </p:cNvPr>
          <p:cNvSpPr>
            <a:spLocks noGrp="1"/>
          </p:cNvSpPr>
          <p:nvPr>
            <p:ph type="title" idx="4294967295"/>
          </p:nvPr>
        </p:nvSpPr>
        <p:spPr>
          <a:xfrm>
            <a:off x="485775" y="2572884"/>
            <a:ext cx="9794875" cy="1897062"/>
          </a:xfrm>
        </p:spPr>
        <p:txBody>
          <a:bodyPr rtlCol="0">
            <a:noAutofit/>
          </a:bodyPr>
          <a:lstStyle/>
          <a:p>
            <a:r>
              <a:rPr lang="en-US" sz="7200">
                <a:solidFill>
                  <a:srgbClr val="005E6E"/>
                </a:solidFill>
                <a:latin typeface="Rajdhani"/>
                <a:ea typeface="Roboto"/>
              </a:rPr>
              <a:t>PDF Remediation</a:t>
            </a:r>
            <a:endParaRPr lang="en-US" sz="7200">
              <a:solidFill>
                <a:srgbClr val="005E6E"/>
              </a:solidFill>
              <a:latin typeface="Rajdhani"/>
            </a:endParaRPr>
          </a:p>
        </p:txBody>
      </p:sp>
    </p:spTree>
    <p:extLst>
      <p:ext uri="{BB962C8B-B14F-4D97-AF65-F5344CB8AC3E}">
        <p14:creationId xmlns:p14="http://schemas.microsoft.com/office/powerpoint/2010/main" val="2096038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05A70"/>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DE24FC-520F-6AD4-D2A6-BEDE3E2377C8}"/>
              </a:ext>
            </a:extLst>
          </p:cNvPr>
          <p:cNvSpPr txBox="1">
            <a:spLocks/>
          </p:cNvSpPr>
          <p:nvPr/>
        </p:nvSpPr>
        <p:spPr>
          <a:xfrm>
            <a:off x="1237" y="1141413"/>
            <a:ext cx="12176476" cy="18970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105A70"/>
                </a:solidFill>
                <a:latin typeface="Roboto" panose="02000000000000000000" pitchFamily="2" charset="0"/>
                <a:ea typeface="Roboto" panose="02000000000000000000" pitchFamily="2" charset="0"/>
                <a:cs typeface="+mj-cs"/>
              </a:defRPr>
            </a:lvl1pPr>
          </a:lstStyle>
          <a:p>
            <a:pPr algn="ctr"/>
            <a:r>
              <a:rPr lang="en-US" sz="7200">
                <a:solidFill>
                  <a:schemeClr val="bg1"/>
                </a:solidFill>
                <a:latin typeface="Rajdhani"/>
                <a:ea typeface="Roboto"/>
              </a:rPr>
              <a:t>Unicode Mapping</a:t>
            </a:r>
            <a:endParaRPr lang="en-US"/>
          </a:p>
        </p:txBody>
      </p:sp>
      <p:sp>
        <p:nvSpPr>
          <p:cNvPr id="5" name="Title 1">
            <a:extLst>
              <a:ext uri="{FF2B5EF4-FFF2-40B4-BE49-F238E27FC236}">
                <a16:creationId xmlns:a16="http://schemas.microsoft.com/office/drawing/2014/main" id="{9DD32817-6B34-6FF8-9846-6445C8468E74}"/>
              </a:ext>
            </a:extLst>
          </p:cNvPr>
          <p:cNvSpPr txBox="1">
            <a:spLocks/>
          </p:cNvSpPr>
          <p:nvPr/>
        </p:nvSpPr>
        <p:spPr>
          <a:xfrm>
            <a:off x="1858612" y="2804595"/>
            <a:ext cx="8505265" cy="6201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pPr algn="ctr"/>
            <a:r>
              <a:rPr lang="en-US" sz="4000">
                <a:solidFill>
                  <a:srgbClr val="FBD350"/>
                </a:solidFill>
                <a:latin typeface="Roboto Medium"/>
                <a:ea typeface="Roboto Medium"/>
                <a:cs typeface="Roboto Medium"/>
              </a:rPr>
              <a:t>Unicode characters must be properly mapped in order to be interpreted correctly by screen readers.</a:t>
            </a:r>
            <a:endParaRPr lang="en-US"/>
          </a:p>
        </p:txBody>
      </p:sp>
    </p:spTree>
    <p:extLst>
      <p:ext uri="{BB962C8B-B14F-4D97-AF65-F5344CB8AC3E}">
        <p14:creationId xmlns:p14="http://schemas.microsoft.com/office/powerpoint/2010/main" val="486661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1627888018"/>
              </p:ext>
            </p:extLst>
          </p:nvPr>
        </p:nvGraphicFramePr>
        <p:xfrm>
          <a:off x="722058" y="776589"/>
          <a:ext cx="11127045" cy="905256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712704">
                <a:tc>
                  <a:txBody>
                    <a:bodyPr/>
                    <a:lstStyle/>
                    <a:p>
                      <a:pPr marL="285750" marR="0" lvl="0"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Unicode is a computing standard </a:t>
                      </a:r>
                      <a:r>
                        <a:rPr lang="en-US" sz="1800" b="1" i="0" u="none" strike="noStrike" noProof="0">
                          <a:solidFill>
                            <a:srgbClr val="595959"/>
                          </a:solidFill>
                          <a:effectLst/>
                          <a:latin typeface="Roboto"/>
                        </a:rPr>
                        <a:t>aiming to provide a common encoding and representation of characters, and any symbols,</a:t>
                      </a:r>
                      <a:r>
                        <a:rPr lang="en-US" sz="1800" b="0" i="0" u="none" strike="noStrike" noProof="0">
                          <a:solidFill>
                            <a:srgbClr val="595959"/>
                          </a:solidFill>
                          <a:effectLst/>
                          <a:latin typeface="Roboto"/>
                        </a:rPr>
                        <a:t> that are being used in most of the world's most commonly written languages.</a:t>
                      </a:r>
                    </a:p>
                    <a:p>
                      <a:pPr marL="285750" marR="0" lvl="0" indent="-285750" algn="l">
                        <a:lnSpc>
                          <a:spcPct val="100000"/>
                        </a:lnSpc>
                        <a:spcBef>
                          <a:spcPts val="1200"/>
                        </a:spcBef>
                        <a:spcAft>
                          <a:spcPts val="600"/>
                        </a:spcAft>
                        <a:buClr>
                          <a:srgbClr val="920075"/>
                        </a:buClr>
                        <a:buFont typeface="Arial"/>
                        <a:buChar char="•"/>
                      </a:pPr>
                      <a:r>
                        <a:rPr lang="en-US" sz="1800" b="0" i="0" u="none" strike="noStrike" noProof="0">
                          <a:solidFill>
                            <a:srgbClr val="414042"/>
                          </a:solidFill>
                          <a:effectLst/>
                          <a:latin typeface="Roboto"/>
                        </a:rPr>
                        <a:t>Acrobat extracts characters to Unicode text when you read a PDF with a screen reader or the Read Out Loud tool, or when you save as text for a Braille embosser. </a:t>
                      </a:r>
                      <a:r>
                        <a:rPr lang="en-US" sz="1800" b="1" i="0" u="none" strike="noStrike" noProof="0">
                          <a:solidFill>
                            <a:srgbClr val="414042"/>
                          </a:solidFill>
                          <a:effectLst/>
                          <a:latin typeface="Roboto"/>
                        </a:rPr>
                        <a:t>This extraction fails if Acrobat cannot determine how to map the font to Unicode characters.</a:t>
                      </a:r>
                    </a:p>
                    <a:p>
                      <a:pPr marL="285750" marR="0" lvl="0" indent="-285750" algn="l">
                        <a:lnSpc>
                          <a:spcPct val="100000"/>
                        </a:lnSpc>
                        <a:spcBef>
                          <a:spcPts val="1200"/>
                        </a:spcBef>
                        <a:spcAft>
                          <a:spcPts val="600"/>
                        </a:spcAft>
                        <a:buClr>
                          <a:srgbClr val="920075"/>
                        </a:buClr>
                        <a:buFont typeface="Arial"/>
                        <a:buChar char="•"/>
                      </a:pPr>
                      <a:r>
                        <a:rPr lang="en-US">
                          <a:latin typeface="Roboto"/>
                        </a:rPr>
                        <a:t>Ensure all fonts and characters have been correctly mapped to your document. An easy way to do this is </a:t>
                      </a:r>
                      <a:r>
                        <a:rPr lang="en-US" b="1">
                          <a:latin typeface="Roboto"/>
                        </a:rPr>
                        <a:t>by using OpenType fonts that use Unicode character encoding</a:t>
                      </a:r>
                      <a:r>
                        <a:rPr lang="en-US" b="0">
                          <a:latin typeface="Roboto"/>
                        </a:rPr>
                        <a:t> in your source file.</a:t>
                      </a:r>
                      <a:endParaRPr lang="en-US"/>
                    </a:p>
                    <a:p>
                      <a:pPr marL="285750" marR="0" lvl="0" indent="-285750" algn="l">
                        <a:lnSpc>
                          <a:spcPct val="100000"/>
                        </a:lnSpc>
                        <a:spcBef>
                          <a:spcPts val="1200"/>
                        </a:spcBef>
                        <a:spcAft>
                          <a:spcPts val="600"/>
                        </a:spcAft>
                        <a:buClr>
                          <a:srgbClr val="920075"/>
                        </a:buClr>
                        <a:buFont typeface="Arial"/>
                        <a:buChar char="•"/>
                      </a:pPr>
                      <a:r>
                        <a:rPr lang="en-US" b="0">
                          <a:latin typeface="Roboto"/>
                        </a:rPr>
                        <a:t>To analyze this issue in Acrobat, in the tools pane, go to </a:t>
                      </a:r>
                      <a:r>
                        <a:rPr lang="en-US" b="1">
                          <a:latin typeface="Roboto"/>
                        </a:rPr>
                        <a:t>Print Production &gt; Preflight || Ensure Acrobat Pro DC 2015 Profiles is selected as the Library || On the Profiles tab, click the Analyze magnifying glass icon || Navigate to Font and expand the drop down || Select "Text cannot be mapped to Unicode" and click "Analyze".</a:t>
                      </a:r>
                      <a:endParaRPr lang="en-US" b="0">
                        <a:latin typeface="Roboto"/>
                      </a:endParaRPr>
                    </a:p>
                    <a:p>
                      <a:pPr marL="285750" marR="0" lvl="0" indent="-285750" algn="l">
                        <a:lnSpc>
                          <a:spcPct val="100000"/>
                        </a:lnSpc>
                        <a:spcBef>
                          <a:spcPts val="1200"/>
                        </a:spcBef>
                        <a:spcAft>
                          <a:spcPts val="600"/>
                        </a:spcAft>
                        <a:buClr>
                          <a:srgbClr val="920075"/>
                        </a:buClr>
                        <a:buFont typeface="Arial"/>
                        <a:buChar char="•"/>
                      </a:pPr>
                      <a:r>
                        <a:rPr lang="en-US" b="0">
                          <a:latin typeface="Roboto"/>
                        </a:rPr>
                        <a:t>Once found, in order to clear this error, you must </a:t>
                      </a:r>
                      <a:r>
                        <a:rPr lang="en-US" b="1">
                          <a:latin typeface="Roboto"/>
                        </a:rPr>
                        <a:t>select the Edit PDF tool || Retype the words/characters with this error using a font that is unicode mapped || Re-scan the document to clear the error.</a:t>
                      </a:r>
                      <a:br>
                        <a:rPr lang="en-US"/>
                      </a:br>
                      <a:endParaRPr lang="en-US"/>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a:latin typeface="Roboto"/>
                <a:ea typeface="Roboto"/>
                <a:cs typeface="Roboto"/>
              </a:rPr>
              <a:t>Uni-what Mapping?</a:t>
            </a:r>
            <a:endParaRPr lang="en-US"/>
          </a:p>
          <a:p>
            <a:endParaRPr lang="en-US">
              <a:cs typeface="Roboto"/>
            </a:endParaRPr>
          </a:p>
        </p:txBody>
      </p:sp>
    </p:spTree>
    <p:extLst>
      <p:ext uri="{BB962C8B-B14F-4D97-AF65-F5344CB8AC3E}">
        <p14:creationId xmlns:p14="http://schemas.microsoft.com/office/powerpoint/2010/main" val="4096735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05A70"/>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DE24FC-520F-6AD4-D2A6-BEDE3E2377C8}"/>
              </a:ext>
            </a:extLst>
          </p:cNvPr>
          <p:cNvSpPr txBox="1">
            <a:spLocks/>
          </p:cNvSpPr>
          <p:nvPr/>
        </p:nvSpPr>
        <p:spPr>
          <a:xfrm>
            <a:off x="1237" y="1141413"/>
            <a:ext cx="12176476" cy="18970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105A70"/>
                </a:solidFill>
                <a:latin typeface="Roboto" panose="02000000000000000000" pitchFamily="2" charset="0"/>
                <a:ea typeface="Roboto" panose="02000000000000000000" pitchFamily="2" charset="0"/>
                <a:cs typeface="+mj-cs"/>
              </a:defRPr>
            </a:lvl1pPr>
          </a:lstStyle>
          <a:p>
            <a:pPr algn="ctr"/>
            <a:r>
              <a:rPr lang="en-US" sz="7200">
                <a:solidFill>
                  <a:schemeClr val="bg1"/>
                </a:solidFill>
                <a:latin typeface="Rajdhani"/>
                <a:ea typeface="Roboto"/>
              </a:rPr>
              <a:t>A Quick Rundown</a:t>
            </a:r>
            <a:endParaRPr lang="en-US"/>
          </a:p>
        </p:txBody>
      </p:sp>
      <p:sp>
        <p:nvSpPr>
          <p:cNvPr id="5" name="Title 1">
            <a:extLst>
              <a:ext uri="{FF2B5EF4-FFF2-40B4-BE49-F238E27FC236}">
                <a16:creationId xmlns:a16="http://schemas.microsoft.com/office/drawing/2014/main" id="{9DD32817-6B34-6FF8-9846-6445C8468E74}"/>
              </a:ext>
            </a:extLst>
          </p:cNvPr>
          <p:cNvSpPr txBox="1">
            <a:spLocks/>
          </p:cNvSpPr>
          <p:nvPr/>
        </p:nvSpPr>
        <p:spPr>
          <a:xfrm>
            <a:off x="1858612" y="2804595"/>
            <a:ext cx="8505265" cy="6201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pPr algn="ctr"/>
            <a:r>
              <a:rPr lang="en-US" sz="4000">
                <a:solidFill>
                  <a:srgbClr val="FBD350"/>
                </a:solidFill>
                <a:latin typeface="Roboto Medium"/>
                <a:ea typeface="Roboto Medium"/>
                <a:cs typeface="Roboto Medium"/>
              </a:rPr>
              <a:t>Use this 101 list to determine how to remediate your PDF. A more detailed technical checklist can be found in the appendix.</a:t>
            </a:r>
          </a:p>
        </p:txBody>
      </p:sp>
    </p:spTree>
    <p:extLst>
      <p:ext uri="{BB962C8B-B14F-4D97-AF65-F5344CB8AC3E}">
        <p14:creationId xmlns:p14="http://schemas.microsoft.com/office/powerpoint/2010/main" val="1683863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idx="4294967295"/>
          </p:nvPr>
        </p:nvSpPr>
        <p:spPr>
          <a:xfrm>
            <a:off x="487012" y="1674813"/>
            <a:ext cx="9795226" cy="1897062"/>
          </a:xfrm>
        </p:spPr>
        <p:txBody>
          <a:bodyPr rtlCol="0">
            <a:noAutofit/>
          </a:bodyPr>
          <a:lstStyle/>
          <a:p>
            <a:r>
              <a:rPr lang="en-US" sz="7200">
                <a:solidFill>
                  <a:srgbClr val="005E6E"/>
                </a:solidFill>
                <a:latin typeface="Rajdhani"/>
                <a:ea typeface="Roboto"/>
              </a:rPr>
              <a:t>An Introduction</a:t>
            </a:r>
            <a:endParaRPr lang="en-US"/>
          </a:p>
        </p:txBody>
      </p:sp>
      <p:sp>
        <p:nvSpPr>
          <p:cNvPr id="3" name="Title 1">
            <a:extLst>
              <a:ext uri="{FF2B5EF4-FFF2-40B4-BE49-F238E27FC236}">
                <a16:creationId xmlns:a16="http://schemas.microsoft.com/office/drawing/2014/main" id="{A7DEAB58-DF06-0D18-0B7E-30F7C16886C3}"/>
              </a:ext>
            </a:extLst>
          </p:cNvPr>
          <p:cNvSpPr txBox="1">
            <a:spLocks/>
          </p:cNvSpPr>
          <p:nvPr/>
        </p:nvSpPr>
        <p:spPr>
          <a:xfrm>
            <a:off x="487012" y="3814245"/>
            <a:ext cx="6714565" cy="6582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r>
              <a:rPr lang="en-US" sz="4000">
                <a:solidFill>
                  <a:srgbClr val="920075"/>
                </a:solidFill>
                <a:latin typeface="Roboto Medium"/>
                <a:ea typeface="Roboto Medium"/>
                <a:cs typeface="Roboto Medium"/>
              </a:rPr>
              <a:t>What to expect in</a:t>
            </a:r>
            <a:br>
              <a:rPr lang="en-US" sz="4000">
                <a:solidFill>
                  <a:srgbClr val="920075"/>
                </a:solidFill>
                <a:latin typeface="Roboto Medium"/>
                <a:ea typeface="Roboto Medium"/>
                <a:cs typeface="Roboto Medium"/>
              </a:rPr>
            </a:br>
            <a:r>
              <a:rPr lang="en-US" sz="4000">
                <a:solidFill>
                  <a:srgbClr val="920075"/>
                </a:solidFill>
                <a:latin typeface="Roboto Medium"/>
                <a:ea typeface="Roboto Medium"/>
                <a:cs typeface="Roboto Medium"/>
              </a:rPr>
              <a:t>this seminar</a:t>
            </a:r>
          </a:p>
        </p:txBody>
      </p:sp>
    </p:spTree>
    <p:extLst>
      <p:ext uri="{BB962C8B-B14F-4D97-AF65-F5344CB8AC3E}">
        <p14:creationId xmlns:p14="http://schemas.microsoft.com/office/powerpoint/2010/main" val="1329746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871745889"/>
              </p:ext>
            </p:extLst>
          </p:nvPr>
        </p:nvGraphicFramePr>
        <p:xfrm>
          <a:off x="722058" y="776589"/>
          <a:ext cx="11127045" cy="1459992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52777">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712704">
                <a:tc>
                  <a:txBody>
                    <a:bodyPr/>
                    <a:lstStyle/>
                    <a:p>
                      <a:pPr marL="342900" marR="0" lvl="0" indent="-342900" algn="l">
                        <a:lnSpc>
                          <a:spcPct val="100000"/>
                        </a:lnSpc>
                        <a:spcBef>
                          <a:spcPts val="1200"/>
                        </a:spcBef>
                        <a:spcAft>
                          <a:spcPts val="600"/>
                        </a:spcAft>
                        <a:buClr>
                          <a:srgbClr val="920075"/>
                        </a:buClr>
                        <a:buFont typeface="Wingdings"/>
                        <a:buChar char="q"/>
                      </a:pPr>
                      <a:r>
                        <a:rPr lang="en-US" sz="1700" b="0" i="0">
                          <a:latin typeface="Roboto"/>
                        </a:rPr>
                        <a:t>Did you use Acrobat's Accessibility Checker and did you pass?</a:t>
                      </a:r>
                      <a:endParaRPr lang="en-US"/>
                    </a:p>
                    <a:p>
                      <a:pPr marL="342900" marR="0" lvl="0" indent="-342900" algn="l">
                        <a:lnSpc>
                          <a:spcPct val="100000"/>
                        </a:lnSpc>
                        <a:spcBef>
                          <a:spcPts val="1200"/>
                        </a:spcBef>
                        <a:spcAft>
                          <a:spcPts val="600"/>
                        </a:spcAft>
                        <a:buClr>
                          <a:srgbClr val="920075"/>
                        </a:buClr>
                        <a:buFont typeface="Wingdings"/>
                        <a:buChar char="q"/>
                      </a:pPr>
                      <a:r>
                        <a:rPr lang="en-US" sz="1700" b="0" i="0">
                          <a:latin typeface="Roboto"/>
                        </a:rPr>
                        <a:t>Did you tag the PDF in a way that makes semantic sense (</a:t>
                      </a:r>
                      <a:r>
                        <a:rPr lang="en-US" sz="1700" b="1" i="0">
                          <a:latin typeface="Roboto"/>
                        </a:rPr>
                        <a:t>all </a:t>
                      </a:r>
                      <a:r>
                        <a:rPr lang="en-US" sz="1700" b="0" i="0">
                          <a:latin typeface="Roboto"/>
                        </a:rPr>
                        <a:t>content is tagged)?</a:t>
                      </a:r>
                    </a:p>
                    <a:p>
                      <a:pPr marL="342900" marR="0" lvl="0" indent="-342900" algn="l">
                        <a:lnSpc>
                          <a:spcPct val="100000"/>
                        </a:lnSpc>
                        <a:spcBef>
                          <a:spcPts val="1200"/>
                        </a:spcBef>
                        <a:spcAft>
                          <a:spcPts val="600"/>
                        </a:spcAft>
                        <a:buClr>
                          <a:srgbClr val="920075"/>
                        </a:buClr>
                        <a:buFont typeface="Wingdings"/>
                        <a:buChar char="q"/>
                      </a:pPr>
                      <a:r>
                        <a:rPr lang="en-US" sz="1700" b="0" i="0">
                          <a:latin typeface="Roboto"/>
                        </a:rPr>
                        <a:t>Did you fill out the title of the document in the Document Properties pane?</a:t>
                      </a:r>
                    </a:p>
                    <a:p>
                      <a:pPr marL="342900" marR="0" lvl="0" indent="-342900" algn="l">
                        <a:lnSpc>
                          <a:spcPct val="100000"/>
                        </a:lnSpc>
                        <a:spcBef>
                          <a:spcPts val="1200"/>
                        </a:spcBef>
                        <a:spcAft>
                          <a:spcPts val="600"/>
                        </a:spcAft>
                        <a:buClr>
                          <a:srgbClr val="920075"/>
                        </a:buClr>
                        <a:buFont typeface="Wingdings"/>
                        <a:buChar char="q"/>
                      </a:pPr>
                      <a:r>
                        <a:rPr lang="en-US" sz="1700" b="0" i="0">
                          <a:latin typeface="Roboto"/>
                        </a:rPr>
                        <a:t>Did you set the correct language of the document?</a:t>
                      </a:r>
                    </a:p>
                    <a:p>
                      <a:pPr marL="342900" marR="0" lvl="0" indent="-342900" algn="l">
                        <a:lnSpc>
                          <a:spcPct val="100000"/>
                        </a:lnSpc>
                        <a:spcBef>
                          <a:spcPts val="1200"/>
                        </a:spcBef>
                        <a:spcAft>
                          <a:spcPts val="600"/>
                        </a:spcAft>
                        <a:buClr>
                          <a:srgbClr val="920075"/>
                        </a:buClr>
                        <a:buFont typeface="Wingdings"/>
                        <a:buChar char="q"/>
                      </a:pPr>
                      <a:r>
                        <a:rPr lang="en-US" sz="1700" b="0" i="0">
                          <a:latin typeface="Roboto"/>
                        </a:rPr>
                        <a:t>Is your content free from graphics that could trigger seizures or migraines (flashing images more than 3 times per second or contrasting patterns), especially when scrolling?</a:t>
                      </a:r>
                    </a:p>
                    <a:p>
                      <a:pPr marL="342900" marR="0" lvl="0" indent="-342900" algn="l">
                        <a:lnSpc>
                          <a:spcPct val="100000"/>
                        </a:lnSpc>
                        <a:spcBef>
                          <a:spcPts val="1200"/>
                        </a:spcBef>
                        <a:spcAft>
                          <a:spcPts val="600"/>
                        </a:spcAft>
                        <a:buClr>
                          <a:srgbClr val="920075"/>
                        </a:buClr>
                        <a:buFont typeface="Wingdings"/>
                        <a:buChar char="q"/>
                      </a:pPr>
                      <a:r>
                        <a:rPr lang="en-US" sz="1700" b="0" i="0">
                          <a:latin typeface="Roboto"/>
                        </a:rPr>
                        <a:t>Are accurate bookmarks provided if your document is long and segmented out into sections?</a:t>
                      </a:r>
                    </a:p>
                    <a:p>
                      <a:pPr marL="342900" marR="0" lvl="0" indent="-342900" algn="l">
                        <a:lnSpc>
                          <a:spcPct val="100000"/>
                        </a:lnSpc>
                        <a:spcBef>
                          <a:spcPts val="1200"/>
                        </a:spcBef>
                        <a:spcAft>
                          <a:spcPts val="600"/>
                        </a:spcAft>
                        <a:buClr>
                          <a:srgbClr val="920075"/>
                        </a:buClr>
                        <a:buFont typeface="Wingdings"/>
                        <a:buChar char="q"/>
                      </a:pPr>
                      <a:r>
                        <a:rPr lang="en-US" sz="1700" b="0" i="0">
                          <a:latin typeface="Roboto"/>
                        </a:rPr>
                        <a:t>Are review notes or commentary from team revisions removed?</a:t>
                      </a:r>
                    </a:p>
                    <a:p>
                      <a:pPr marL="342900" marR="0" lvl="0" indent="-342900" algn="l">
                        <a:lnSpc>
                          <a:spcPct val="100000"/>
                        </a:lnSpc>
                        <a:spcBef>
                          <a:spcPts val="1200"/>
                        </a:spcBef>
                        <a:spcAft>
                          <a:spcPts val="600"/>
                        </a:spcAft>
                        <a:buClr>
                          <a:srgbClr val="920075"/>
                        </a:buClr>
                        <a:buFont typeface="Wingdings"/>
                        <a:buChar char="q"/>
                      </a:pPr>
                      <a:r>
                        <a:rPr lang="en-US" sz="1700" b="0" i="0">
                          <a:latin typeface="Roboto"/>
                        </a:rPr>
                        <a:t>Are the tags and reading ordered structured in a way that makes sense to the way the document's language is read?</a:t>
                      </a:r>
                    </a:p>
                    <a:p>
                      <a:pPr marL="342900" marR="0" lvl="0" indent="-342900" algn="l">
                        <a:lnSpc>
                          <a:spcPct val="100000"/>
                        </a:lnSpc>
                        <a:spcBef>
                          <a:spcPts val="1200"/>
                        </a:spcBef>
                        <a:spcAft>
                          <a:spcPts val="600"/>
                        </a:spcAft>
                        <a:buClr>
                          <a:srgbClr val="920075"/>
                        </a:buClr>
                        <a:buFont typeface="Wingdings"/>
                        <a:buChar char="q"/>
                      </a:pPr>
                      <a:r>
                        <a:rPr lang="en-US" sz="1700" b="0" i="0">
                          <a:latin typeface="Roboto"/>
                        </a:rPr>
                        <a:t>Are all non-standard tags appropriately mapped to Adobe's standard tags?</a:t>
                      </a:r>
                    </a:p>
                    <a:p>
                      <a:pPr marL="342900" marR="0" lvl="0" indent="-342900" algn="l">
                        <a:lnSpc>
                          <a:spcPct val="100000"/>
                        </a:lnSpc>
                        <a:spcBef>
                          <a:spcPts val="1200"/>
                        </a:spcBef>
                        <a:spcAft>
                          <a:spcPts val="600"/>
                        </a:spcAft>
                        <a:buClr>
                          <a:srgbClr val="920075"/>
                        </a:buClr>
                        <a:buFont typeface="Wingdings"/>
                        <a:buChar char="q"/>
                      </a:pPr>
                      <a:r>
                        <a:rPr lang="en-US" sz="1700" b="0" i="0" u="none" strike="noStrike" noProof="0">
                          <a:solidFill>
                            <a:srgbClr val="000000"/>
                          </a:solidFill>
                          <a:latin typeface="Roboto"/>
                        </a:rPr>
                        <a:t>Are all tables and data able to read and navigated appropriately by a screen reader?</a:t>
                      </a:r>
                      <a:endParaRPr lang="en-US" sz="1700"/>
                    </a:p>
                    <a:p>
                      <a:pPr marL="0" marR="0" lvl="0" indent="0" algn="l">
                        <a:lnSpc>
                          <a:spcPct val="100000"/>
                        </a:lnSpc>
                        <a:spcBef>
                          <a:spcPts val="1200"/>
                        </a:spcBef>
                        <a:spcAft>
                          <a:spcPts val="600"/>
                        </a:spcAft>
                        <a:buClr>
                          <a:srgbClr val="920075"/>
                        </a:buClr>
                        <a:buNone/>
                      </a:pPr>
                      <a:endParaRPr lang="en-US" sz="1700" b="0" i="0">
                        <a:latin typeface="Roboto"/>
                      </a:endParaRPr>
                    </a:p>
                    <a:p>
                      <a:pPr marL="342900" marR="0" lvl="0" indent="-342900" algn="l">
                        <a:lnSpc>
                          <a:spcPct val="100000"/>
                        </a:lnSpc>
                        <a:spcBef>
                          <a:spcPts val="1200"/>
                        </a:spcBef>
                        <a:spcAft>
                          <a:spcPts val="600"/>
                        </a:spcAft>
                        <a:buClr>
                          <a:srgbClr val="920075"/>
                        </a:buClr>
                        <a:buFont typeface="Wingdings"/>
                        <a:buChar char="q"/>
                      </a:pPr>
                      <a:endParaRPr lang="en-US" sz="1700" b="0" i="0">
                        <a:latin typeface="Roboto"/>
                      </a:endParaRPr>
                    </a:p>
                    <a:p>
                      <a:pPr marL="342900" marR="0" lvl="0" indent="-342900" algn="l">
                        <a:lnSpc>
                          <a:spcPct val="100000"/>
                        </a:lnSpc>
                        <a:spcBef>
                          <a:spcPts val="1200"/>
                        </a:spcBef>
                        <a:spcAft>
                          <a:spcPts val="600"/>
                        </a:spcAft>
                        <a:buClr>
                          <a:srgbClr val="920075"/>
                        </a:buClr>
                        <a:buFont typeface="Wingdings"/>
                        <a:buChar char="q"/>
                      </a:pPr>
                      <a:endParaRPr lang="en-US" sz="1700" b="0" i="0">
                        <a:latin typeface="Roboto"/>
                      </a:endParaRPr>
                    </a:p>
                    <a:p>
                      <a:pPr marL="342900" marR="0" lvl="0" indent="-342900" algn="l">
                        <a:lnSpc>
                          <a:spcPct val="100000"/>
                        </a:lnSpc>
                        <a:spcBef>
                          <a:spcPts val="1200"/>
                        </a:spcBef>
                        <a:spcAft>
                          <a:spcPts val="600"/>
                        </a:spcAft>
                        <a:buClr>
                          <a:srgbClr val="920075"/>
                        </a:buClr>
                        <a:buFont typeface="Wingdings"/>
                        <a:buChar char="q"/>
                      </a:pPr>
                      <a:endParaRPr lang="en-US" sz="1700" b="0" i="0">
                        <a:latin typeface="Roboto"/>
                      </a:endParaRPr>
                    </a:p>
                    <a:p>
                      <a:pPr marL="342900" marR="0" lvl="0" indent="-342900" algn="l">
                        <a:lnSpc>
                          <a:spcPct val="100000"/>
                        </a:lnSpc>
                        <a:spcBef>
                          <a:spcPts val="1200"/>
                        </a:spcBef>
                        <a:spcAft>
                          <a:spcPts val="600"/>
                        </a:spcAft>
                        <a:buClr>
                          <a:srgbClr val="920075"/>
                        </a:buClr>
                        <a:buFont typeface="Wingdings"/>
                        <a:buChar char="q"/>
                      </a:pPr>
                      <a:endParaRPr lang="en-US" sz="1700" b="0" i="0">
                        <a:latin typeface="Roboto"/>
                      </a:endParaRPr>
                    </a:p>
                    <a:p>
                      <a:pPr marL="342900" marR="0" lvl="0" indent="-342900" algn="l">
                        <a:lnSpc>
                          <a:spcPct val="100000"/>
                        </a:lnSpc>
                        <a:spcBef>
                          <a:spcPts val="1200"/>
                        </a:spcBef>
                        <a:spcAft>
                          <a:spcPts val="600"/>
                        </a:spcAft>
                        <a:buClr>
                          <a:srgbClr val="920075"/>
                        </a:buClr>
                        <a:buFont typeface="Wingdings"/>
                        <a:buChar char="q"/>
                      </a:pPr>
                      <a:endParaRPr lang="en-US" sz="1700" b="0" i="0">
                        <a:latin typeface="Roboto"/>
                      </a:endParaRPr>
                    </a:p>
                    <a:p>
                      <a:pPr marL="342900" marR="0" lvl="0" indent="-342900" algn="l">
                        <a:lnSpc>
                          <a:spcPct val="100000"/>
                        </a:lnSpc>
                        <a:spcBef>
                          <a:spcPts val="1200"/>
                        </a:spcBef>
                        <a:spcAft>
                          <a:spcPts val="600"/>
                        </a:spcAft>
                        <a:buClr>
                          <a:srgbClr val="920075"/>
                        </a:buClr>
                        <a:buFont typeface="Wingdings"/>
                        <a:buChar char="q"/>
                      </a:pPr>
                      <a:endParaRPr lang="en-US" sz="1800" b="0" i="0">
                        <a:latin typeface="Roboto"/>
                      </a:endParaRPr>
                    </a:p>
                    <a:p>
                      <a:pPr marL="342900" marR="0" lvl="0" indent="-342900" algn="l">
                        <a:lnSpc>
                          <a:spcPct val="100000"/>
                        </a:lnSpc>
                        <a:spcBef>
                          <a:spcPts val="1200"/>
                        </a:spcBef>
                        <a:spcAft>
                          <a:spcPts val="600"/>
                        </a:spcAft>
                        <a:buClr>
                          <a:srgbClr val="920075"/>
                        </a:buClr>
                        <a:buFont typeface="Wingdings"/>
                        <a:buChar char="q"/>
                      </a:pPr>
                      <a:endParaRPr lang="en-US" sz="1700" b="0" i="0">
                        <a:latin typeface="Roboto"/>
                      </a:endParaRPr>
                    </a:p>
                    <a:p>
                      <a:pPr marL="342900" marR="0" lvl="0" indent="-342900" algn="l">
                        <a:lnSpc>
                          <a:spcPct val="100000"/>
                        </a:lnSpc>
                        <a:spcBef>
                          <a:spcPts val="1200"/>
                        </a:spcBef>
                        <a:spcAft>
                          <a:spcPts val="600"/>
                        </a:spcAft>
                        <a:buClr>
                          <a:srgbClr val="920075"/>
                        </a:buClr>
                        <a:buAutoNum type="arabicPeriod"/>
                      </a:pPr>
                      <a:endParaRPr lang="en-US" sz="1700" b="0" i="0">
                        <a:latin typeface="Roboto"/>
                      </a:endParaRPr>
                    </a:p>
                    <a:p>
                      <a:pPr marL="342900" marR="0" lvl="0" indent="-342900" algn="l">
                        <a:lnSpc>
                          <a:spcPct val="100000"/>
                        </a:lnSpc>
                        <a:spcBef>
                          <a:spcPts val="1200"/>
                        </a:spcBef>
                        <a:spcAft>
                          <a:spcPts val="600"/>
                        </a:spcAft>
                        <a:buClr>
                          <a:srgbClr val="920075"/>
                        </a:buClr>
                        <a:buAutoNum type="arabicPeriod"/>
                      </a:pPr>
                      <a:endParaRPr lang="en-US" sz="1800" b="0" i="0" u="none" strike="noStrike" noProof="0">
                        <a:solidFill>
                          <a:srgbClr val="1D1D1D"/>
                        </a:solidFill>
                        <a:effectLst/>
                        <a:latin typeface="Roboto"/>
                      </a:endParaRPr>
                    </a:p>
                    <a:p>
                      <a:pPr marL="285750" marR="0" lvl="0" indent="-285750" algn="l">
                        <a:lnSpc>
                          <a:spcPct val="100000"/>
                        </a:lnSpc>
                        <a:spcBef>
                          <a:spcPts val="1200"/>
                        </a:spcBef>
                        <a:spcAft>
                          <a:spcPts val="600"/>
                        </a:spcAft>
                        <a:buClr>
                          <a:srgbClr val="920075"/>
                        </a:buClr>
                        <a:buFont typeface="Arial"/>
                        <a:buChar char="•"/>
                      </a:pPr>
                      <a:endParaRPr lang="en-US" sz="1800" b="0" i="0" u="none" strike="noStrike" noProof="0">
                        <a:solidFill>
                          <a:srgbClr val="1D1D1D"/>
                        </a:solidFill>
                        <a:effectLst/>
                        <a:latin typeface="Roboto"/>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0" marR="0" indent="0">
                        <a:lnSpc>
                          <a:spcPct val="150000"/>
                        </a:lnSpc>
                        <a:spcBef>
                          <a:spcPts val="1200"/>
                        </a:spcBef>
                        <a:spcAft>
                          <a:spcPts val="600"/>
                        </a:spcAft>
                        <a:buClr>
                          <a:srgbClr val="920075"/>
                        </a:buClr>
                        <a:buNone/>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a:latin typeface="Roboto"/>
                <a:ea typeface="Roboto"/>
                <a:cs typeface="Roboto"/>
              </a:rPr>
              <a:t>PDF Remediation Checklist 101</a:t>
            </a:r>
            <a:endParaRPr lang="en-US"/>
          </a:p>
          <a:p>
            <a:endParaRPr lang="en-US">
              <a:cs typeface="Roboto"/>
            </a:endParaRPr>
          </a:p>
        </p:txBody>
      </p:sp>
    </p:spTree>
    <p:extLst>
      <p:ext uri="{BB962C8B-B14F-4D97-AF65-F5344CB8AC3E}">
        <p14:creationId xmlns:p14="http://schemas.microsoft.com/office/powerpoint/2010/main" val="4231834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3655147328"/>
              </p:ext>
            </p:extLst>
          </p:nvPr>
        </p:nvGraphicFramePr>
        <p:xfrm>
          <a:off x="722058" y="776589"/>
          <a:ext cx="11127045" cy="1359408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52777">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712704">
                <a:tc>
                  <a:txBody>
                    <a:bodyPr/>
                    <a:lstStyle/>
                    <a:p>
                      <a:pPr marL="342900" marR="0" lvl="0" indent="-342900" algn="l">
                        <a:lnSpc>
                          <a:spcPct val="100000"/>
                        </a:lnSpc>
                        <a:spcBef>
                          <a:spcPts val="1200"/>
                        </a:spcBef>
                        <a:spcAft>
                          <a:spcPts val="600"/>
                        </a:spcAft>
                        <a:buClr>
                          <a:srgbClr val="920075"/>
                        </a:buClr>
                        <a:buFont typeface="Wingdings"/>
                        <a:buChar char="q"/>
                      </a:pPr>
                      <a:r>
                        <a:rPr lang="en-US" sz="1700" b="0" i="0">
                          <a:latin typeface="Roboto"/>
                        </a:rPr>
                        <a:t>Is your text appropriately formatted?</a:t>
                      </a:r>
                    </a:p>
                    <a:p>
                      <a:pPr marL="342900" marR="0" lvl="0" indent="-342900" algn="l">
                        <a:lnSpc>
                          <a:spcPct val="100000"/>
                        </a:lnSpc>
                        <a:spcBef>
                          <a:spcPts val="1200"/>
                        </a:spcBef>
                        <a:spcAft>
                          <a:spcPts val="600"/>
                        </a:spcAft>
                        <a:buClr>
                          <a:srgbClr val="920075"/>
                        </a:buClr>
                        <a:buFont typeface="Wingdings"/>
                        <a:buChar char="q"/>
                      </a:pPr>
                      <a:r>
                        <a:rPr lang="en-US" sz="1700" b="0" i="0">
                          <a:latin typeface="Roboto"/>
                        </a:rPr>
                        <a:t>Are all text characters appropriately mapped to Unicode?</a:t>
                      </a:r>
                    </a:p>
                    <a:p>
                      <a:pPr marL="342900" marR="0" lvl="0" indent="-342900" algn="l">
                        <a:lnSpc>
                          <a:spcPct val="100000"/>
                        </a:lnSpc>
                        <a:spcBef>
                          <a:spcPts val="1200"/>
                        </a:spcBef>
                        <a:spcAft>
                          <a:spcPts val="600"/>
                        </a:spcAft>
                        <a:buClr>
                          <a:srgbClr val="920075"/>
                        </a:buClr>
                        <a:buFont typeface="Wingdings"/>
                        <a:buChar char="q"/>
                      </a:pPr>
                      <a:r>
                        <a:rPr lang="en-US" sz="1700" b="0" i="0">
                          <a:latin typeface="Roboto"/>
                        </a:rPr>
                        <a:t>Do all tagged paragraphs visually represent paragraph breaks?</a:t>
                      </a:r>
                    </a:p>
                    <a:p>
                      <a:pPr marL="342900" marR="0" lvl="0" indent="-342900" algn="l">
                        <a:lnSpc>
                          <a:spcPct val="100000"/>
                        </a:lnSpc>
                        <a:spcBef>
                          <a:spcPts val="1200"/>
                        </a:spcBef>
                        <a:spcAft>
                          <a:spcPts val="600"/>
                        </a:spcAft>
                        <a:buClr>
                          <a:srgbClr val="920075"/>
                        </a:buClr>
                        <a:buFont typeface="Wingdings"/>
                        <a:buChar char="q"/>
                      </a:pPr>
                      <a:r>
                        <a:rPr lang="en-US" sz="1700" b="0" i="0">
                          <a:latin typeface="Roboto"/>
                        </a:rPr>
                        <a:t>Can text be adequately resized and reorganized when magnified to at least 200%?</a:t>
                      </a:r>
                    </a:p>
                    <a:p>
                      <a:pPr marL="342900" marR="0" lvl="0" indent="-342900" algn="l">
                        <a:lnSpc>
                          <a:spcPct val="100000"/>
                        </a:lnSpc>
                        <a:spcBef>
                          <a:spcPts val="1200"/>
                        </a:spcBef>
                        <a:spcAft>
                          <a:spcPts val="600"/>
                        </a:spcAft>
                        <a:buClr>
                          <a:srgbClr val="920075"/>
                        </a:buClr>
                        <a:buFont typeface="Wingdings"/>
                        <a:buChar char="q"/>
                      </a:pPr>
                      <a:r>
                        <a:rPr lang="en-US" sz="1700" b="0" i="0">
                          <a:latin typeface="Roboto"/>
                        </a:rPr>
                        <a:t>Is any information conveyed only through color?</a:t>
                      </a:r>
                    </a:p>
                    <a:p>
                      <a:pPr marL="342900" marR="0" lvl="0" indent="-342900" algn="l">
                        <a:lnSpc>
                          <a:spcPct val="100000"/>
                        </a:lnSpc>
                        <a:spcBef>
                          <a:spcPts val="1200"/>
                        </a:spcBef>
                        <a:spcAft>
                          <a:spcPts val="600"/>
                        </a:spcAft>
                        <a:buClr>
                          <a:srgbClr val="920075"/>
                        </a:buClr>
                        <a:buFont typeface="Wingdings"/>
                        <a:buChar char="q"/>
                      </a:pPr>
                      <a:r>
                        <a:rPr lang="en-US" sz="1700" b="0" i="0">
                          <a:latin typeface="Roboto"/>
                        </a:rPr>
                        <a:t>Does all large text have a contrast ratio of 3:1 and smaller text a contrast ratio of 4.5:1, minimum?</a:t>
                      </a:r>
                    </a:p>
                    <a:p>
                      <a:pPr marL="342900" marR="0" lvl="0" indent="-342900" algn="l">
                        <a:lnSpc>
                          <a:spcPct val="100000"/>
                        </a:lnSpc>
                        <a:spcBef>
                          <a:spcPts val="1200"/>
                        </a:spcBef>
                        <a:spcAft>
                          <a:spcPts val="600"/>
                        </a:spcAft>
                        <a:buClr>
                          <a:srgbClr val="920075"/>
                        </a:buClr>
                        <a:buFont typeface="Wingdings"/>
                        <a:buChar char="q"/>
                      </a:pPr>
                      <a:r>
                        <a:rPr lang="en-US" sz="1700" b="0" i="0">
                          <a:latin typeface="Roboto"/>
                        </a:rPr>
                        <a:t>Can link text be understood out of context?</a:t>
                      </a:r>
                    </a:p>
                    <a:p>
                      <a:pPr marL="342900" marR="0" lvl="0" indent="-342900" algn="l">
                        <a:lnSpc>
                          <a:spcPct val="100000"/>
                        </a:lnSpc>
                        <a:spcBef>
                          <a:spcPts val="1200"/>
                        </a:spcBef>
                        <a:spcAft>
                          <a:spcPts val="600"/>
                        </a:spcAft>
                        <a:buClr>
                          <a:srgbClr val="920075"/>
                        </a:buClr>
                        <a:buFont typeface="Wingdings"/>
                        <a:buChar char="q"/>
                      </a:pPr>
                      <a:r>
                        <a:rPr lang="en-US" sz="1700" b="0" i="0">
                          <a:latin typeface="Roboto"/>
                        </a:rPr>
                        <a:t>Are all images tagged correctly?</a:t>
                      </a:r>
                    </a:p>
                    <a:p>
                      <a:pPr marL="342900" marR="0" lvl="0" indent="-342900" algn="l">
                        <a:lnSpc>
                          <a:spcPct val="100000"/>
                        </a:lnSpc>
                        <a:spcBef>
                          <a:spcPts val="1200"/>
                        </a:spcBef>
                        <a:spcAft>
                          <a:spcPts val="600"/>
                        </a:spcAft>
                        <a:buClr>
                          <a:srgbClr val="920075"/>
                        </a:buClr>
                        <a:buFont typeface="Wingdings"/>
                        <a:buChar char="q"/>
                      </a:pPr>
                      <a:r>
                        <a:rPr lang="en-US" sz="1700" b="0" i="0">
                          <a:latin typeface="Roboto"/>
                        </a:rPr>
                        <a:t>Do all images have alt text?</a:t>
                      </a:r>
                      <a:endParaRPr lang="en-US" sz="1100" b="0" i="0" u="none" strike="noStrike" noProof="0">
                        <a:solidFill>
                          <a:srgbClr val="000000"/>
                        </a:solidFill>
                        <a:latin typeface="Roboto"/>
                      </a:endParaRPr>
                    </a:p>
                    <a:p>
                      <a:pPr marL="342900" marR="0" lvl="0" indent="-342900" algn="l">
                        <a:lnSpc>
                          <a:spcPct val="100000"/>
                        </a:lnSpc>
                        <a:spcBef>
                          <a:spcPts val="1200"/>
                        </a:spcBef>
                        <a:spcAft>
                          <a:spcPts val="600"/>
                        </a:spcAft>
                        <a:buClr>
                          <a:srgbClr val="920075"/>
                        </a:buClr>
                        <a:buFont typeface="Wingdings"/>
                        <a:buChar char="q"/>
                      </a:pPr>
                      <a:r>
                        <a:rPr lang="en-US" sz="1700" b="0" i="0" u="none" strike="noStrike" noProof="0">
                          <a:solidFill>
                            <a:srgbClr val="000000"/>
                          </a:solidFill>
                          <a:latin typeface="Roboto"/>
                        </a:rPr>
                        <a:t>Are all decorative images tagged as artifacts?</a:t>
                      </a:r>
                    </a:p>
                    <a:p>
                      <a:pPr marL="342900" marR="0" lvl="0" indent="-342900" algn="l">
                        <a:lnSpc>
                          <a:spcPct val="100000"/>
                        </a:lnSpc>
                        <a:spcBef>
                          <a:spcPts val="1200"/>
                        </a:spcBef>
                        <a:spcAft>
                          <a:spcPts val="600"/>
                        </a:spcAft>
                        <a:buClr>
                          <a:srgbClr val="920075"/>
                        </a:buClr>
                        <a:buFont typeface="Wingdings"/>
                        <a:buChar char="q"/>
                      </a:pPr>
                      <a:r>
                        <a:rPr lang="en-US" sz="1700" b="0" i="0" u="none" strike="noStrike" noProof="0">
                          <a:solidFill>
                            <a:srgbClr val="000000"/>
                          </a:solidFill>
                          <a:latin typeface="Roboto"/>
                        </a:rPr>
                        <a:t>Does the document contain any images of text?</a:t>
                      </a:r>
                      <a:endParaRPr lang="en-US" sz="1100" b="0" i="0" u="none" strike="noStrike" noProof="0">
                        <a:solidFill>
                          <a:srgbClr val="000000"/>
                        </a:solidFill>
                        <a:latin typeface="Roboto"/>
                      </a:endParaRPr>
                    </a:p>
                    <a:p>
                      <a:pPr marL="342900" marR="0" lvl="0" indent="-342900" algn="l">
                        <a:lnSpc>
                          <a:spcPct val="100000"/>
                        </a:lnSpc>
                        <a:spcBef>
                          <a:spcPts val="1200"/>
                        </a:spcBef>
                        <a:spcAft>
                          <a:spcPts val="600"/>
                        </a:spcAft>
                        <a:buClr>
                          <a:srgbClr val="920075"/>
                        </a:buClr>
                        <a:buFont typeface="Wingdings"/>
                        <a:buChar char="q"/>
                      </a:pPr>
                      <a:endParaRPr lang="en-US" sz="1700" b="0" i="0">
                        <a:latin typeface="Roboto"/>
                      </a:endParaRPr>
                    </a:p>
                    <a:p>
                      <a:pPr marL="342900" marR="0" lvl="0" indent="-342900" algn="l">
                        <a:lnSpc>
                          <a:spcPct val="100000"/>
                        </a:lnSpc>
                        <a:spcBef>
                          <a:spcPts val="1200"/>
                        </a:spcBef>
                        <a:spcAft>
                          <a:spcPts val="600"/>
                        </a:spcAft>
                        <a:buClr>
                          <a:srgbClr val="920075"/>
                        </a:buClr>
                        <a:buFont typeface="Wingdings"/>
                        <a:buChar char="q"/>
                      </a:pPr>
                      <a:endParaRPr lang="en-US" sz="1700" b="0" i="0">
                        <a:latin typeface="Roboto"/>
                      </a:endParaRPr>
                    </a:p>
                    <a:p>
                      <a:pPr marL="342900" marR="0" lvl="0" indent="-342900" algn="l">
                        <a:lnSpc>
                          <a:spcPct val="100000"/>
                        </a:lnSpc>
                        <a:spcBef>
                          <a:spcPts val="1200"/>
                        </a:spcBef>
                        <a:spcAft>
                          <a:spcPts val="600"/>
                        </a:spcAft>
                        <a:buClr>
                          <a:srgbClr val="920075"/>
                        </a:buClr>
                        <a:buFont typeface="Wingdings"/>
                        <a:buChar char="q"/>
                      </a:pPr>
                      <a:endParaRPr lang="en-US" sz="1700" b="0" i="0">
                        <a:latin typeface="Roboto"/>
                      </a:endParaRPr>
                    </a:p>
                    <a:p>
                      <a:pPr marL="342900" marR="0" lvl="0" indent="-342900" algn="l">
                        <a:lnSpc>
                          <a:spcPct val="100000"/>
                        </a:lnSpc>
                        <a:spcBef>
                          <a:spcPts val="1200"/>
                        </a:spcBef>
                        <a:spcAft>
                          <a:spcPts val="600"/>
                        </a:spcAft>
                        <a:buClr>
                          <a:srgbClr val="920075"/>
                        </a:buClr>
                        <a:buFont typeface="Wingdings"/>
                        <a:buChar char="q"/>
                      </a:pPr>
                      <a:endParaRPr lang="en-US" sz="1700" b="0" i="0">
                        <a:latin typeface="Roboto"/>
                      </a:endParaRPr>
                    </a:p>
                    <a:p>
                      <a:pPr marL="342900" marR="0" lvl="0" indent="-342900" algn="l">
                        <a:lnSpc>
                          <a:spcPct val="100000"/>
                        </a:lnSpc>
                        <a:spcBef>
                          <a:spcPts val="1200"/>
                        </a:spcBef>
                        <a:spcAft>
                          <a:spcPts val="600"/>
                        </a:spcAft>
                        <a:buClr>
                          <a:srgbClr val="920075"/>
                        </a:buClr>
                        <a:buFont typeface="Wingdings"/>
                        <a:buChar char="q"/>
                      </a:pPr>
                      <a:endParaRPr lang="en-US" sz="1800" b="0" i="0">
                        <a:latin typeface="Roboto"/>
                      </a:endParaRPr>
                    </a:p>
                    <a:p>
                      <a:pPr marL="342900" marR="0" lvl="0" indent="-342900" algn="l">
                        <a:lnSpc>
                          <a:spcPct val="100000"/>
                        </a:lnSpc>
                        <a:spcBef>
                          <a:spcPts val="1200"/>
                        </a:spcBef>
                        <a:spcAft>
                          <a:spcPts val="600"/>
                        </a:spcAft>
                        <a:buClr>
                          <a:srgbClr val="920075"/>
                        </a:buClr>
                        <a:buFont typeface="Wingdings"/>
                        <a:buChar char="q"/>
                      </a:pPr>
                      <a:endParaRPr lang="en-US" sz="1700" b="0" i="0">
                        <a:latin typeface="Roboto"/>
                      </a:endParaRPr>
                    </a:p>
                    <a:p>
                      <a:pPr marL="342900" marR="0" lvl="0" indent="-342900" algn="l">
                        <a:lnSpc>
                          <a:spcPct val="100000"/>
                        </a:lnSpc>
                        <a:spcBef>
                          <a:spcPts val="1200"/>
                        </a:spcBef>
                        <a:spcAft>
                          <a:spcPts val="600"/>
                        </a:spcAft>
                        <a:buClr>
                          <a:srgbClr val="920075"/>
                        </a:buClr>
                        <a:buAutoNum type="arabicPeriod"/>
                      </a:pPr>
                      <a:endParaRPr lang="en-US" sz="1700" b="0" i="0">
                        <a:latin typeface="Roboto"/>
                      </a:endParaRPr>
                    </a:p>
                    <a:p>
                      <a:pPr marL="342900" marR="0" lvl="0" indent="-342900" algn="l">
                        <a:lnSpc>
                          <a:spcPct val="100000"/>
                        </a:lnSpc>
                        <a:spcBef>
                          <a:spcPts val="1200"/>
                        </a:spcBef>
                        <a:spcAft>
                          <a:spcPts val="600"/>
                        </a:spcAft>
                        <a:buClr>
                          <a:srgbClr val="920075"/>
                        </a:buClr>
                        <a:buAutoNum type="arabicPeriod"/>
                      </a:pPr>
                      <a:endParaRPr lang="en-US" sz="1800" b="0" i="0" u="none" strike="noStrike" noProof="0">
                        <a:solidFill>
                          <a:srgbClr val="1D1D1D"/>
                        </a:solidFill>
                        <a:effectLst/>
                        <a:latin typeface="Roboto"/>
                      </a:endParaRPr>
                    </a:p>
                    <a:p>
                      <a:pPr marL="285750" marR="0" lvl="0" indent="-285750" algn="l">
                        <a:lnSpc>
                          <a:spcPct val="100000"/>
                        </a:lnSpc>
                        <a:spcBef>
                          <a:spcPts val="1200"/>
                        </a:spcBef>
                        <a:spcAft>
                          <a:spcPts val="600"/>
                        </a:spcAft>
                        <a:buClr>
                          <a:srgbClr val="920075"/>
                        </a:buClr>
                        <a:buFont typeface="Arial"/>
                        <a:buChar char="•"/>
                      </a:pPr>
                      <a:endParaRPr lang="en-US" sz="1800" b="0" i="0" u="none" strike="noStrike" noProof="0">
                        <a:solidFill>
                          <a:srgbClr val="1D1D1D"/>
                        </a:solidFill>
                        <a:effectLst/>
                        <a:latin typeface="Roboto"/>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0" marR="0" indent="0">
                        <a:lnSpc>
                          <a:spcPct val="150000"/>
                        </a:lnSpc>
                        <a:spcBef>
                          <a:spcPts val="1200"/>
                        </a:spcBef>
                        <a:spcAft>
                          <a:spcPts val="600"/>
                        </a:spcAft>
                        <a:buClr>
                          <a:srgbClr val="920075"/>
                        </a:buClr>
                        <a:buNone/>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a:latin typeface="Roboto"/>
                <a:ea typeface="Roboto"/>
                <a:cs typeface="Roboto"/>
              </a:rPr>
              <a:t>PDF Remediation Checklist 101</a:t>
            </a:r>
            <a:endParaRPr lang="en-US"/>
          </a:p>
          <a:p>
            <a:endParaRPr lang="en-US">
              <a:cs typeface="Roboto"/>
            </a:endParaRPr>
          </a:p>
        </p:txBody>
      </p:sp>
    </p:spTree>
    <p:extLst>
      <p:ext uri="{BB962C8B-B14F-4D97-AF65-F5344CB8AC3E}">
        <p14:creationId xmlns:p14="http://schemas.microsoft.com/office/powerpoint/2010/main" val="3296146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1858B-8C38-E865-2130-2CBB7791C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301F4-DAB8-0996-0CA9-FC66815277BC}"/>
              </a:ext>
            </a:extLst>
          </p:cNvPr>
          <p:cNvSpPr>
            <a:spLocks noGrp="1"/>
          </p:cNvSpPr>
          <p:nvPr>
            <p:ph type="title" idx="4294967295"/>
          </p:nvPr>
        </p:nvSpPr>
        <p:spPr>
          <a:xfrm>
            <a:off x="485775" y="2572884"/>
            <a:ext cx="9794875" cy="1897062"/>
          </a:xfrm>
        </p:spPr>
        <p:txBody>
          <a:bodyPr rtlCol="0">
            <a:noAutofit/>
          </a:bodyPr>
          <a:lstStyle/>
          <a:p>
            <a:r>
              <a:rPr lang="en-US" sz="7200">
                <a:solidFill>
                  <a:srgbClr val="005E6E"/>
                </a:solidFill>
                <a:latin typeface="Rajdhani"/>
                <a:ea typeface="Roboto"/>
              </a:rPr>
              <a:t>Writing Accessible</a:t>
            </a:r>
            <a:br>
              <a:rPr lang="en-US" sz="7200">
                <a:solidFill>
                  <a:srgbClr val="005E6E"/>
                </a:solidFill>
                <a:latin typeface="Rajdhani"/>
                <a:ea typeface="Roboto"/>
              </a:rPr>
            </a:br>
            <a:r>
              <a:rPr lang="en-US" sz="7200">
                <a:solidFill>
                  <a:srgbClr val="005E6E"/>
                </a:solidFill>
                <a:latin typeface="Rajdhani"/>
                <a:ea typeface="Roboto"/>
              </a:rPr>
              <a:t>PDF Content</a:t>
            </a:r>
            <a:endParaRPr lang="en-US"/>
          </a:p>
        </p:txBody>
      </p:sp>
    </p:spTree>
    <p:extLst>
      <p:ext uri="{BB962C8B-B14F-4D97-AF65-F5344CB8AC3E}">
        <p14:creationId xmlns:p14="http://schemas.microsoft.com/office/powerpoint/2010/main" val="2916080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4185095832"/>
              </p:ext>
            </p:extLst>
          </p:nvPr>
        </p:nvGraphicFramePr>
        <p:xfrm>
          <a:off x="719666" y="670277"/>
          <a:ext cx="11127045" cy="783691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r>
                        <a:rPr lang="en-US" sz="1800" b="1" kern="1200">
                          <a:solidFill>
                            <a:schemeClr val="tx1"/>
                          </a:solidFill>
                          <a:effectLst/>
                          <a:latin typeface="Roboto"/>
                          <a:ea typeface="+mn-ea"/>
                          <a:cs typeface="+mn-cs"/>
                        </a:rPr>
                        <a:t>What is Readability?</a:t>
                      </a:r>
                    </a:p>
                    <a:p>
                      <a:r>
                        <a:rPr lang="en-US" sz="1800" kern="1200">
                          <a:solidFill>
                            <a:schemeClr val="tx1"/>
                          </a:solidFill>
                          <a:effectLst/>
                          <a:latin typeface="Roboto"/>
                          <a:ea typeface="+mn-ea"/>
                          <a:cs typeface="+mn-cs"/>
                        </a:rPr>
                        <a:t>Readability measures how easy it is to read and comprehend your text based on factors such as length, word choice, and structure.</a:t>
                      </a:r>
                    </a:p>
                    <a:p>
                      <a:endParaRPr lang="en-US" sz="1800" kern="1200">
                        <a:solidFill>
                          <a:schemeClr val="tx1"/>
                        </a:solidFill>
                        <a:effectLst/>
                        <a:latin typeface="Roboto"/>
                        <a:ea typeface="+mn-ea"/>
                        <a:cs typeface="+mn-cs"/>
                      </a:endParaRPr>
                    </a:p>
                    <a:p>
                      <a:r>
                        <a:rPr lang="en-US" sz="1800" b="1" kern="1200">
                          <a:solidFill>
                            <a:schemeClr val="tx1"/>
                          </a:solidFill>
                          <a:effectLst/>
                          <a:latin typeface="Roboto"/>
                          <a:ea typeface="+mn-ea"/>
                          <a:cs typeface="+mn-cs"/>
                        </a:rPr>
                        <a:t>Readability Scoring</a:t>
                      </a:r>
                    </a:p>
                    <a:p>
                      <a:r>
                        <a:rPr lang="en-US" sz="1800" b="0" kern="1200">
                          <a:solidFill>
                            <a:schemeClr val="tx1"/>
                          </a:solidFill>
                          <a:effectLst/>
                          <a:latin typeface="Roboto"/>
                          <a:ea typeface="+mn-ea"/>
                          <a:cs typeface="+mn-cs"/>
                        </a:rPr>
                        <a:t>A readability score will tell you will just how easy or difficult it will be for a user to comprehend your content.</a:t>
                      </a:r>
                    </a:p>
                    <a:p>
                      <a:pPr marL="285750" indent="-285750">
                        <a:buFont typeface="Arial" panose="020B0604020202020204" pitchFamily="34" charset="0"/>
                        <a:buChar char="•"/>
                      </a:pPr>
                      <a:r>
                        <a:rPr lang="en-US" sz="1800" kern="1200">
                          <a:solidFill>
                            <a:schemeClr val="tx1"/>
                          </a:solidFill>
                          <a:effectLst/>
                          <a:latin typeface="Roboto"/>
                          <a:ea typeface="+mn-ea"/>
                          <a:cs typeface="+mn-cs"/>
                        </a:rPr>
                        <a:t>High Readability Score - Content is clear, concise, and engaging</a:t>
                      </a:r>
                    </a:p>
                    <a:p>
                      <a:pPr marL="285750" indent="-285750">
                        <a:buFont typeface="Arial" panose="020B0604020202020204" pitchFamily="34" charset="0"/>
                        <a:buChar char="•"/>
                      </a:pPr>
                      <a:r>
                        <a:rPr lang="en-US" sz="1800" kern="1200">
                          <a:solidFill>
                            <a:schemeClr val="tx1"/>
                          </a:solidFill>
                          <a:effectLst/>
                          <a:latin typeface="Roboto"/>
                          <a:ea typeface="+mn-ea"/>
                          <a:cs typeface="+mn-cs"/>
                        </a:rPr>
                        <a:t>Low Readability Score - Content is complex, verbose and confusing</a:t>
                      </a:r>
                    </a:p>
                    <a:p>
                      <a:endParaRPr lang="en-US" sz="1800" kern="1200">
                        <a:solidFill>
                          <a:schemeClr val="tx1"/>
                        </a:solidFill>
                        <a:effectLst/>
                        <a:latin typeface="Roboto"/>
                        <a:ea typeface="+mn-ea"/>
                        <a:cs typeface="+mn-cs"/>
                      </a:endParaRPr>
                    </a:p>
                    <a:p>
                      <a:r>
                        <a:rPr lang="en-US" sz="1800" b="1" kern="1200">
                          <a:solidFill>
                            <a:schemeClr val="tx1"/>
                          </a:solidFill>
                          <a:effectLst/>
                          <a:latin typeface="Roboto"/>
                          <a:ea typeface="+mn-ea"/>
                          <a:cs typeface="+mn-cs"/>
                        </a:rPr>
                        <a:t>Key Strategies to Improve Readability</a:t>
                      </a:r>
                    </a:p>
                    <a:p>
                      <a:pPr marL="285750" lvl="0" indent="-285750">
                        <a:buFont typeface="Arial" panose="020B0604020202020204" pitchFamily="34" charset="0"/>
                        <a:buChar char="•"/>
                      </a:pPr>
                      <a:r>
                        <a:rPr lang="en-US" sz="1800" kern="1200">
                          <a:solidFill>
                            <a:schemeClr val="tx1"/>
                          </a:solidFill>
                          <a:effectLst/>
                          <a:latin typeface="Roboto"/>
                          <a:ea typeface="+mn-ea"/>
                          <a:cs typeface="+mn-cs"/>
                        </a:rPr>
                        <a:t>Use plain language</a:t>
                      </a:r>
                    </a:p>
                    <a:p>
                      <a:pPr marL="285750" lvl="0" indent="-285750">
                        <a:buFont typeface="Arial" panose="020B0604020202020204" pitchFamily="34" charset="0"/>
                        <a:buChar char="•"/>
                      </a:pPr>
                      <a:r>
                        <a:rPr lang="en-US" sz="1800" kern="1200">
                          <a:solidFill>
                            <a:schemeClr val="tx1"/>
                          </a:solidFill>
                          <a:effectLst/>
                          <a:latin typeface="Roboto"/>
                          <a:ea typeface="+mn-ea"/>
                          <a:cs typeface="+mn-cs"/>
                        </a:rPr>
                        <a:t>Write for the appropriate reading level of your audience</a:t>
                      </a:r>
                    </a:p>
                    <a:p>
                      <a:pPr marL="0" marR="0" lvl="0" indent="0" algn="l">
                        <a:lnSpc>
                          <a:spcPct val="100000"/>
                        </a:lnSpc>
                        <a:spcBef>
                          <a:spcPts val="1200"/>
                        </a:spcBef>
                        <a:spcAft>
                          <a:spcPts val="600"/>
                        </a:spcAft>
                        <a:buClr>
                          <a:srgbClr val="920075"/>
                        </a:buClr>
                        <a:buNone/>
                      </a:pPr>
                      <a:endParaRPr lang="en-US" sz="1600" b="0">
                        <a:solidFill>
                          <a:srgbClr val="414042"/>
                        </a:solidFill>
                        <a:effectLst/>
                        <a:latin typeface="Roboto"/>
                        <a:ea typeface="Roboto"/>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a:latin typeface="Roboto"/>
                <a:ea typeface="Roboto"/>
                <a:cs typeface="Roboto"/>
              </a:rPr>
              <a:t>Readability</a:t>
            </a:r>
            <a:endParaRPr lang="en-US"/>
          </a:p>
          <a:p>
            <a:endParaRPr lang="en-US">
              <a:cs typeface="Roboto"/>
            </a:endParaRPr>
          </a:p>
        </p:txBody>
      </p:sp>
    </p:spTree>
    <p:extLst>
      <p:ext uri="{BB962C8B-B14F-4D97-AF65-F5344CB8AC3E}">
        <p14:creationId xmlns:p14="http://schemas.microsoft.com/office/powerpoint/2010/main" val="3349276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1875000600"/>
              </p:ext>
            </p:extLst>
          </p:nvPr>
        </p:nvGraphicFramePr>
        <p:xfrm>
          <a:off x="719666" y="670277"/>
          <a:ext cx="11127045" cy="968095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800" b="1" kern="1200">
                          <a:solidFill>
                            <a:schemeClr val="tx1"/>
                          </a:solidFill>
                          <a:effectLst/>
                          <a:latin typeface="Roboto"/>
                          <a:ea typeface="+mn-ea"/>
                          <a:cs typeface="+mn-cs"/>
                        </a:rPr>
                        <a:t>What is plain language and why is it important?</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kern="1200">
                          <a:solidFill>
                            <a:schemeClr val="tx1"/>
                          </a:solidFill>
                          <a:effectLst/>
                          <a:latin typeface="Roboto"/>
                          <a:ea typeface="+mn-ea"/>
                          <a:cs typeface="+mn-cs"/>
                        </a:rPr>
                        <a:t>Writing in “plain language” means that you are writing for a general audience to understand your material. This means writing in a way that is clear, concise, and free of technical jargon.</a:t>
                      </a:r>
                      <a:endParaRPr lang="en-US">
                        <a:effectLst/>
                        <a:latin typeface="Roboto"/>
                      </a:endParaRPr>
                    </a:p>
                    <a:p>
                      <a:pPr marL="0" marR="0" lvl="0" indent="0" algn="l" defTabSz="914400" rtl="0" eaLnBrk="1" fontAlgn="auto" latinLnBrk="0" hangingPunct="1">
                        <a:lnSpc>
                          <a:spcPct val="100000"/>
                        </a:lnSpc>
                        <a:spcBef>
                          <a:spcPts val="1200"/>
                        </a:spcBef>
                        <a:spcAft>
                          <a:spcPts val="600"/>
                        </a:spcAft>
                        <a:buClrTx/>
                        <a:buSzTx/>
                        <a:buFontTx/>
                        <a:buNone/>
                        <a:tabLst/>
                        <a:defRPr/>
                      </a:pPr>
                      <a:r>
                        <a:rPr lang="en-US" sz="1800" b="1" kern="1200">
                          <a:solidFill>
                            <a:srgbClr val="414042"/>
                          </a:solidFill>
                          <a:effectLst/>
                          <a:latin typeface="Roboto"/>
                          <a:ea typeface="+mn-ea"/>
                          <a:cs typeface="+mn-cs"/>
                        </a:rPr>
                        <a:t>What</a:t>
                      </a:r>
                      <a:r>
                        <a:rPr lang="en-US" sz="1800" b="1" kern="1200">
                          <a:solidFill>
                            <a:schemeClr val="tx1"/>
                          </a:solidFill>
                          <a:effectLst/>
                          <a:latin typeface="Roboto"/>
                          <a:ea typeface="+mn-ea"/>
                          <a:cs typeface="+mn-cs"/>
                        </a:rPr>
                        <a:t> does plain language have to do with accessibility?</a:t>
                      </a:r>
                    </a:p>
                    <a:p>
                      <a:pPr marL="0" marR="0" lvl="0" indent="0" algn="l" rtl="0" eaLnBrk="1" fontAlgn="auto" latinLnBrk="0" hangingPunct="1">
                        <a:lnSpc>
                          <a:spcPct val="100000"/>
                        </a:lnSpc>
                        <a:spcBef>
                          <a:spcPts val="600"/>
                        </a:spcBef>
                        <a:spcAft>
                          <a:spcPts val="600"/>
                        </a:spcAft>
                        <a:buClrTx/>
                        <a:buSzTx/>
                        <a:buFontTx/>
                        <a:buNone/>
                      </a:pPr>
                      <a:r>
                        <a:rPr lang="en-US" sz="1800" kern="1200">
                          <a:solidFill>
                            <a:schemeClr val="tx1"/>
                          </a:solidFill>
                          <a:effectLst/>
                          <a:latin typeface="Roboto"/>
                          <a:ea typeface="+mn-ea"/>
                          <a:cs typeface="+mn-cs"/>
                        </a:rPr>
                        <a:t>Writing in plain language makes information more accessible to people with cognitive or intellectual disabilities, as well as those with different native languages and educational backgrounds. </a:t>
                      </a:r>
                    </a:p>
                    <a:p>
                      <a:pPr>
                        <a:spcBef>
                          <a:spcPts val="1200"/>
                        </a:spcBef>
                        <a:spcAft>
                          <a:spcPts val="600"/>
                        </a:spcAft>
                      </a:pPr>
                      <a:r>
                        <a:rPr lang="en-US" sz="1800" b="1" kern="1200">
                          <a:solidFill>
                            <a:schemeClr val="tx1"/>
                          </a:solidFill>
                          <a:effectLst/>
                          <a:latin typeface="Roboto"/>
                          <a:ea typeface="+mn-ea"/>
                          <a:cs typeface="+mn-cs"/>
                        </a:rPr>
                        <a:t>Plain Language Best Practices:</a:t>
                      </a:r>
                    </a:p>
                    <a:p>
                      <a:pPr marL="285750" lvl="0" indent="-285750">
                        <a:buFont typeface="Arial" panose="020B0604020202020204" pitchFamily="34" charset="0"/>
                        <a:buChar char="•"/>
                      </a:pPr>
                      <a:r>
                        <a:rPr lang="en-US" sz="1800" kern="1200">
                          <a:solidFill>
                            <a:schemeClr val="tx1"/>
                          </a:solidFill>
                          <a:effectLst/>
                          <a:latin typeface="Roboto"/>
                          <a:ea typeface="+mn-ea"/>
                          <a:cs typeface="+mn-cs"/>
                        </a:rPr>
                        <a:t>Be clear</a:t>
                      </a:r>
                    </a:p>
                    <a:p>
                      <a:pPr marL="285750" lvl="0" indent="-285750">
                        <a:buFont typeface="Arial" panose="020B0604020202020204" pitchFamily="34" charset="0"/>
                        <a:buChar char="•"/>
                      </a:pPr>
                      <a:r>
                        <a:rPr lang="en-US" sz="1800" kern="1200">
                          <a:solidFill>
                            <a:schemeClr val="tx1"/>
                          </a:solidFill>
                          <a:effectLst/>
                          <a:latin typeface="Roboto"/>
                          <a:ea typeface="+mn-ea"/>
                          <a:cs typeface="+mn-cs"/>
                        </a:rPr>
                        <a:t>Be concise</a:t>
                      </a:r>
                    </a:p>
                    <a:p>
                      <a:pPr marL="285750" lvl="0" indent="-285750">
                        <a:buFont typeface="Arial" panose="020B0604020202020204" pitchFamily="34" charset="0"/>
                        <a:buChar char="•"/>
                      </a:pPr>
                      <a:r>
                        <a:rPr lang="en-US" sz="1800" kern="1200">
                          <a:solidFill>
                            <a:schemeClr val="tx1"/>
                          </a:solidFill>
                          <a:effectLst/>
                          <a:latin typeface="Roboto"/>
                          <a:ea typeface="+mn-ea"/>
                          <a:cs typeface="+mn-cs"/>
                        </a:rPr>
                        <a:t>Use active voice and avoid passive voice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effectLst/>
                          <a:latin typeface="Roboto"/>
                          <a:ea typeface="+mn-ea"/>
                          <a:cs typeface="+mn-cs"/>
                        </a:rPr>
                        <a:t>Use short sentences and paragraphs</a:t>
                      </a:r>
                    </a:p>
                    <a:p>
                      <a:pPr marL="285750" lvl="0" indent="-285750">
                        <a:buFont typeface="Arial" panose="020B0604020202020204" pitchFamily="34" charset="0"/>
                        <a:buChar char="•"/>
                      </a:pPr>
                      <a:r>
                        <a:rPr lang="en-US" sz="1800" kern="1200">
                          <a:solidFill>
                            <a:schemeClr val="tx1"/>
                          </a:solidFill>
                          <a:effectLst/>
                          <a:latin typeface="Roboto"/>
                          <a:ea typeface="+mn-ea"/>
                          <a:cs typeface="+mn-cs"/>
                        </a:rPr>
                        <a:t>Identify and write for your audience</a:t>
                      </a:r>
                    </a:p>
                    <a:p>
                      <a:pPr marL="285750" lvl="0" indent="-285750">
                        <a:buFont typeface="Arial" panose="020B0604020202020204" pitchFamily="34" charset="0"/>
                        <a:buChar char="•"/>
                      </a:pPr>
                      <a:r>
                        <a:rPr lang="en-US" sz="1800" kern="1200">
                          <a:solidFill>
                            <a:schemeClr val="tx1"/>
                          </a:solidFill>
                          <a:effectLst/>
                          <a:latin typeface="Roboto"/>
                          <a:ea typeface="+mn-ea"/>
                          <a:cs typeface="+mn-cs"/>
                        </a:rPr>
                        <a:t>Organize your document in logical reading order</a:t>
                      </a:r>
                    </a:p>
                    <a:p>
                      <a:pPr marL="285750" lvl="0" indent="-285750">
                        <a:buFont typeface="Arial" panose="020B0604020202020204" pitchFamily="34" charset="0"/>
                        <a:buChar char="•"/>
                      </a:pPr>
                      <a:r>
                        <a:rPr lang="en-US" sz="1800" kern="1200">
                          <a:solidFill>
                            <a:schemeClr val="tx1"/>
                          </a:solidFill>
                          <a:effectLst/>
                          <a:latin typeface="Roboto"/>
                          <a:ea typeface="+mn-ea"/>
                          <a:cs typeface="+mn-cs"/>
                        </a:rPr>
                        <a:t>Avoid technical jargon</a:t>
                      </a:r>
                    </a:p>
                    <a:p>
                      <a:pPr marL="0" marR="0" lvl="0" indent="0" algn="l" defTabSz="914400" rtl="0" eaLnBrk="1" fontAlgn="auto" latinLnBrk="0" hangingPunct="1">
                        <a:lnSpc>
                          <a:spcPct val="100000"/>
                        </a:lnSpc>
                        <a:spcBef>
                          <a:spcPts val="1200"/>
                        </a:spcBef>
                        <a:spcAft>
                          <a:spcPts val="600"/>
                        </a:spcAft>
                        <a:buClrTx/>
                        <a:buSzTx/>
                        <a:buFontTx/>
                        <a:buNone/>
                        <a:tabLst/>
                        <a:defRPr/>
                      </a:pPr>
                      <a:r>
                        <a:rPr lang="en-US">
                          <a:effectLst/>
                        </a:rPr>
                        <a:t> </a:t>
                      </a:r>
                      <a:endParaRPr lang="en-US" sz="1600" b="1">
                        <a:solidFill>
                          <a:srgbClr val="414042"/>
                        </a:solidFill>
                        <a:effectLst/>
                        <a:latin typeface="Roboto"/>
                        <a:ea typeface="Roboto"/>
                        <a:cs typeface="Times New Roman"/>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US" sz="1800" kern="1200">
                        <a:solidFill>
                          <a:schemeClr val="tx1"/>
                        </a:solidFill>
                        <a:effectLst/>
                        <a:latin typeface="+mn-lt"/>
                        <a:ea typeface="+mn-ea"/>
                        <a:cs typeface="+mn-cs"/>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a:latin typeface="Roboto"/>
                <a:ea typeface="Roboto"/>
                <a:cs typeface="Roboto"/>
              </a:rPr>
              <a:t>Plain Language</a:t>
            </a:r>
            <a:endParaRPr lang="en-US">
              <a:cs typeface="Roboto" panose="02000000000000000000" pitchFamily="2" charset="0"/>
            </a:endParaRPr>
          </a:p>
          <a:p>
            <a:endParaRPr lang="en-US">
              <a:cs typeface="Roboto"/>
            </a:endParaRPr>
          </a:p>
        </p:txBody>
      </p:sp>
    </p:spTree>
    <p:extLst>
      <p:ext uri="{BB962C8B-B14F-4D97-AF65-F5344CB8AC3E}">
        <p14:creationId xmlns:p14="http://schemas.microsoft.com/office/powerpoint/2010/main" val="1678899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2312261800"/>
              </p:ext>
            </p:extLst>
          </p:nvPr>
        </p:nvGraphicFramePr>
        <p:xfrm>
          <a:off x="719666" y="670277"/>
          <a:ext cx="11127045" cy="890371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800" b="1" kern="1200">
                          <a:solidFill>
                            <a:schemeClr val="tx1"/>
                          </a:solidFill>
                          <a:effectLst/>
                          <a:latin typeface="Roboto"/>
                          <a:ea typeface="+mn-ea"/>
                          <a:cs typeface="+mn-cs"/>
                        </a:rPr>
                        <a:t>Definitions</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kern="1200">
                          <a:solidFill>
                            <a:schemeClr val="tx1"/>
                          </a:solidFill>
                          <a:effectLst/>
                          <a:latin typeface="Roboto" panose="02000000000000000000" pitchFamily="2" charset="0"/>
                          <a:ea typeface="Roboto" panose="02000000000000000000" pitchFamily="2" charset="0"/>
                          <a:cs typeface="Roboto" panose="02000000000000000000" pitchFamily="2" charset="0"/>
                        </a:rPr>
                        <a:t>Reading levels are an assessment of your text’s readability. When writing content for your website or a document, you want to aim for a lower reading level. While not a requirement for accessibility, it is best to write at a reading level that is appropriate for your content and audience</a:t>
                      </a:r>
                      <a:r>
                        <a:rPr lang="en-US" sz="1800" kern="1200">
                          <a:solidFill>
                            <a:schemeClr val="tx1"/>
                          </a:solidFill>
                          <a:effectLst/>
                          <a:latin typeface="Roboto"/>
                          <a:ea typeface="+mn-ea"/>
                          <a:cs typeface="+mn-cs"/>
                        </a:rPr>
                        <a:t>.</a:t>
                      </a:r>
                      <a:endParaRPr lang="en-US">
                        <a:effectLst/>
                        <a:latin typeface="Roboto"/>
                      </a:endParaRPr>
                    </a:p>
                    <a:p>
                      <a:pPr marL="0" marR="0" lvl="0" indent="0" algn="l" defTabSz="914400" rtl="0" eaLnBrk="1" fontAlgn="auto" latinLnBrk="0" hangingPunct="1">
                        <a:lnSpc>
                          <a:spcPct val="100000"/>
                        </a:lnSpc>
                        <a:spcBef>
                          <a:spcPts val="1200"/>
                        </a:spcBef>
                        <a:spcAft>
                          <a:spcPts val="600"/>
                        </a:spcAft>
                        <a:buClrTx/>
                        <a:buSzTx/>
                        <a:buFontTx/>
                        <a:buNone/>
                        <a:tabLst/>
                        <a:defRPr/>
                      </a:pPr>
                      <a:r>
                        <a:rPr lang="en-US" sz="1800" b="1" kern="1200">
                          <a:solidFill>
                            <a:srgbClr val="414042"/>
                          </a:solidFill>
                          <a:effectLst/>
                          <a:latin typeface="Roboto"/>
                          <a:ea typeface="+mn-ea"/>
                          <a:cs typeface="+mn-cs"/>
                        </a:rPr>
                        <a:t>What</a:t>
                      </a:r>
                      <a:r>
                        <a:rPr lang="en-US" sz="1800" b="1" kern="1200">
                          <a:solidFill>
                            <a:schemeClr val="tx1"/>
                          </a:solidFill>
                          <a:effectLst/>
                          <a:latin typeface="Roboto"/>
                          <a:ea typeface="+mn-ea"/>
                          <a:cs typeface="+mn-cs"/>
                        </a:rPr>
                        <a:t> is the average reading level?</a:t>
                      </a:r>
                    </a:p>
                    <a:p>
                      <a:pPr marL="0" marR="0" lvl="0" indent="0" algn="l" rtl="0" eaLnBrk="1" fontAlgn="auto" latinLnBrk="0" hangingPunct="1">
                        <a:lnSpc>
                          <a:spcPct val="100000"/>
                        </a:lnSpc>
                        <a:spcBef>
                          <a:spcPts val="600"/>
                        </a:spcBef>
                        <a:spcAft>
                          <a:spcPts val="600"/>
                        </a:spcAft>
                        <a:buClrTx/>
                        <a:buSzTx/>
                        <a:buFontTx/>
                        <a:buNone/>
                      </a:pPr>
                      <a:r>
                        <a:rPr lang="en-US" sz="1800" kern="1200">
                          <a:solidFill>
                            <a:schemeClr val="tx1"/>
                          </a:solidFill>
                          <a:effectLst/>
                          <a:latin typeface="Roboto" panose="02000000000000000000" pitchFamily="2" charset="0"/>
                          <a:ea typeface="Roboto" panose="02000000000000000000" pitchFamily="2" charset="0"/>
                          <a:cs typeface="Roboto" panose="02000000000000000000" pitchFamily="2" charset="0"/>
                        </a:rPr>
                        <a:t>Recent studies have shown that the average American reads at an eighth-grade level. This is often used as a benchmark for accessible content.</a:t>
                      </a:r>
                      <a:r>
                        <a:rPr lang="en-US">
                          <a:effectLst/>
                          <a:latin typeface="Roboto" panose="02000000000000000000" pitchFamily="2" charset="0"/>
                          <a:ea typeface="Roboto" panose="02000000000000000000" pitchFamily="2" charset="0"/>
                          <a:cs typeface="Roboto" panose="02000000000000000000" pitchFamily="2" charset="0"/>
                        </a:rPr>
                        <a:t> </a:t>
                      </a:r>
                      <a:r>
                        <a:rPr lang="en-US" sz="1800" kern="1200">
                          <a:solidFill>
                            <a:schemeClr val="tx1"/>
                          </a:solidFill>
                          <a:effectLst/>
                          <a:latin typeface="Roboto"/>
                          <a:ea typeface="+mn-ea"/>
                          <a:cs typeface="+mn-cs"/>
                        </a:rPr>
                        <a:t> </a:t>
                      </a:r>
                    </a:p>
                    <a:p>
                      <a:pPr>
                        <a:spcBef>
                          <a:spcPts val="1200"/>
                        </a:spcBef>
                        <a:spcAft>
                          <a:spcPts val="600"/>
                        </a:spcAft>
                      </a:pPr>
                      <a:r>
                        <a:rPr lang="en-US" sz="1800" b="1" kern="1200">
                          <a:solidFill>
                            <a:schemeClr val="tx1"/>
                          </a:solidFill>
                          <a:effectLst/>
                          <a:latin typeface="Roboto"/>
                          <a:ea typeface="+mn-ea"/>
                          <a:cs typeface="+mn-cs"/>
                        </a:rPr>
                        <a:t>Measuring Reading Level:</a:t>
                      </a:r>
                    </a:p>
                    <a:p>
                      <a:pPr marL="285750" lvl="0" indent="-285750">
                        <a:buFont typeface="Arial" panose="020B0604020202020204" pitchFamily="34" charset="0"/>
                        <a:buChar char="•"/>
                      </a:pPr>
                      <a:r>
                        <a:rPr lang="en-US" sz="1800" kern="1200">
                          <a:solidFill>
                            <a:schemeClr val="tx1"/>
                          </a:solidFill>
                          <a:effectLst/>
                          <a:latin typeface="Roboto"/>
                          <a:ea typeface="+mn-ea"/>
                          <a:cs typeface="+mn-cs"/>
                        </a:rPr>
                        <a:t>Flesch-Kincaid Readability Test</a:t>
                      </a:r>
                    </a:p>
                    <a:p>
                      <a:pPr marL="285750" lvl="0" indent="-285750">
                        <a:buFont typeface="Arial" panose="020B0604020202020204" pitchFamily="34" charset="0"/>
                        <a:buChar char="•"/>
                      </a:pPr>
                      <a:r>
                        <a:rPr lang="en-US" sz="1800" kern="1200">
                          <a:solidFill>
                            <a:schemeClr val="tx1"/>
                          </a:solidFill>
                          <a:effectLst/>
                          <a:latin typeface="Roboto"/>
                          <a:ea typeface="+mn-ea"/>
                          <a:cs typeface="+mn-cs"/>
                        </a:rPr>
                        <a:t>Hemingway Editor</a:t>
                      </a:r>
                    </a:p>
                    <a:p>
                      <a:pPr marL="285750" lvl="0" indent="-285750">
                        <a:buFont typeface="Arial" panose="020B0604020202020204" pitchFamily="34" charset="0"/>
                        <a:buChar char="•"/>
                      </a:pPr>
                      <a:r>
                        <a:rPr lang="en-US" sz="1800" kern="1200">
                          <a:solidFill>
                            <a:schemeClr val="tx1"/>
                          </a:solidFill>
                          <a:effectLst/>
                          <a:latin typeface="Roboto"/>
                          <a:ea typeface="+mn-ea"/>
                          <a:cs typeface="+mn-cs"/>
                        </a:rPr>
                        <a:t>Grammarly</a:t>
                      </a:r>
                    </a:p>
                    <a:p>
                      <a:pPr marL="285750" lvl="0" indent="-285750">
                        <a:buFont typeface="Arial" panose="020B0604020202020204" pitchFamily="34" charset="0"/>
                        <a:buChar char="•"/>
                      </a:pPr>
                      <a:r>
                        <a:rPr lang="en-US" sz="1800" kern="1200">
                          <a:solidFill>
                            <a:schemeClr val="tx1"/>
                          </a:solidFill>
                          <a:effectLst/>
                          <a:latin typeface="Roboto"/>
                          <a:ea typeface="+mn-ea"/>
                          <a:cs typeface="+mn-cs"/>
                        </a:rPr>
                        <a:t>Readable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effectLst/>
                          <a:latin typeface="Roboto" panose="02000000000000000000" pitchFamily="2" charset="0"/>
                          <a:ea typeface="Roboto" panose="02000000000000000000" pitchFamily="2" charset="0"/>
                          <a:cs typeface="Roboto" panose="02000000000000000000" pitchFamily="2" charset="0"/>
                        </a:rPr>
                        <a:t>Microsoft Word (built-in accessibility checker and readability statistics)</a:t>
                      </a: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US" sz="1800" kern="1200">
                        <a:solidFill>
                          <a:schemeClr val="tx1"/>
                        </a:solidFill>
                        <a:effectLst/>
                        <a:latin typeface="+mn-lt"/>
                        <a:ea typeface="+mn-ea"/>
                        <a:cs typeface="+mn-cs"/>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a:latin typeface="Roboto"/>
                <a:ea typeface="Roboto"/>
                <a:cs typeface="Roboto"/>
              </a:rPr>
              <a:t>Reading Level</a:t>
            </a:r>
            <a:endParaRPr lang="en-US">
              <a:cs typeface="Roboto" panose="02000000000000000000" pitchFamily="2" charset="0"/>
            </a:endParaRPr>
          </a:p>
          <a:p>
            <a:endParaRPr lang="en-US">
              <a:cs typeface="Roboto"/>
            </a:endParaRPr>
          </a:p>
        </p:txBody>
      </p:sp>
    </p:spTree>
    <p:extLst>
      <p:ext uri="{BB962C8B-B14F-4D97-AF65-F5344CB8AC3E}">
        <p14:creationId xmlns:p14="http://schemas.microsoft.com/office/powerpoint/2010/main" val="1016838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3054870226"/>
              </p:ext>
            </p:extLst>
          </p:nvPr>
        </p:nvGraphicFramePr>
        <p:xfrm>
          <a:off x="719666" y="670277"/>
          <a:ext cx="11127045" cy="683107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marL="0" marR="0" lvl="0" indent="0" algn="l" rtl="0" eaLnBrk="1" fontAlgn="auto" latinLnBrk="0" hangingPunct="1">
                        <a:lnSpc>
                          <a:spcPct val="100000"/>
                        </a:lnSpc>
                        <a:spcBef>
                          <a:spcPts val="600"/>
                        </a:spcBef>
                        <a:spcAft>
                          <a:spcPts val="600"/>
                        </a:spcAft>
                        <a:buClrTx/>
                        <a:buSzTx/>
                        <a:buFontTx/>
                        <a:buNone/>
                      </a:pPr>
                      <a:r>
                        <a:rPr lang="en-US" sz="1800" kern="1200">
                          <a:solidFill>
                            <a:srgbClr val="414042"/>
                          </a:solidFill>
                          <a:effectLst/>
                          <a:latin typeface="Roboto"/>
                          <a:ea typeface="+mn-ea"/>
                          <a:cs typeface="+mn-cs"/>
                        </a:rPr>
                        <a:t>Organizing your content in a logical and well-structured manner is crucial for accessibility.  Well-organized content helps readers navigate your document and find the information they need.</a:t>
                      </a:r>
                      <a:r>
                        <a:rPr lang="en-US">
                          <a:solidFill>
                            <a:srgbClr val="414042"/>
                          </a:solidFill>
                          <a:effectLst/>
                          <a:latin typeface="Roboto"/>
                        </a:rPr>
                        <a:t> </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kern="1200">
                          <a:solidFill>
                            <a:srgbClr val="414042"/>
                          </a:solidFill>
                          <a:effectLst/>
                          <a:latin typeface="Roboto"/>
                          <a:ea typeface="+mn-ea"/>
                          <a:cs typeface="+mn-cs"/>
                        </a:rPr>
                        <a:t>Consider the following recommendations: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800" kern="1200">
                          <a:solidFill>
                            <a:srgbClr val="414042"/>
                          </a:solidFill>
                          <a:effectLst/>
                          <a:latin typeface="Roboto"/>
                          <a:ea typeface="+mn-ea"/>
                          <a:cs typeface="+mn-cs"/>
                        </a:rPr>
                        <a:t>Add useful headings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800" kern="1200">
                          <a:solidFill>
                            <a:srgbClr val="414042"/>
                          </a:solidFill>
                          <a:effectLst/>
                          <a:latin typeface="Roboto"/>
                          <a:ea typeface="+mn-ea"/>
                          <a:cs typeface="+mn-cs"/>
                        </a:rPr>
                        <a:t>Use bulleted and numbered lists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800" kern="1200">
                          <a:solidFill>
                            <a:srgbClr val="414042"/>
                          </a:solidFill>
                          <a:effectLst/>
                          <a:latin typeface="Roboto"/>
                          <a:ea typeface="+mn-ea"/>
                          <a:cs typeface="+mn-cs"/>
                        </a:rPr>
                        <a:t>Be thoughtful when formatting text</a:t>
                      </a:r>
                    </a:p>
                    <a:p>
                      <a:pPr marL="285750" marR="0" lvl="0" indent="-285750" algn="l" rtl="0" eaLnBrk="1" fontAlgn="auto" latinLnBrk="0" hangingPunct="1">
                        <a:lnSpc>
                          <a:spcPct val="100000"/>
                        </a:lnSpc>
                        <a:spcBef>
                          <a:spcPts val="600"/>
                        </a:spcBef>
                        <a:spcAft>
                          <a:spcPts val="600"/>
                        </a:spcAft>
                        <a:buClrTx/>
                        <a:buSzTx/>
                        <a:buFont typeface="Arial" panose="020B0604020202020204" pitchFamily="34" charset="0"/>
                        <a:buChar char="•"/>
                      </a:pPr>
                      <a:r>
                        <a:rPr lang="en-US" sz="1800" kern="1200">
                          <a:solidFill>
                            <a:srgbClr val="414042"/>
                          </a:solidFill>
                          <a:effectLst/>
                          <a:latin typeface="Roboto"/>
                          <a:ea typeface="+mn-ea"/>
                          <a:cs typeface="+mn-cs"/>
                        </a:rPr>
                        <a:t>Keep paragraphs short and concise</a:t>
                      </a:r>
                      <a:r>
                        <a:rPr lang="en-US">
                          <a:solidFill>
                            <a:srgbClr val="414042"/>
                          </a:solidFill>
                          <a:effectLst/>
                          <a:latin typeface="Roboto"/>
                        </a:rPr>
                        <a:t> </a:t>
                      </a:r>
                      <a:endParaRPr lang="en-US" sz="1800" kern="1200">
                        <a:solidFill>
                          <a:srgbClr val="414042"/>
                        </a:solidFill>
                        <a:effectLst/>
                        <a:latin typeface="+mn-lt"/>
                        <a:ea typeface="+mn-ea"/>
                        <a:cs typeface="+mn-cs"/>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a:latin typeface="Roboto"/>
                <a:ea typeface="Roboto"/>
                <a:cs typeface="Roboto"/>
              </a:rPr>
              <a:t>Organizing Your Content</a:t>
            </a:r>
            <a:endParaRPr lang="en-US">
              <a:cs typeface="Roboto" panose="02000000000000000000" pitchFamily="2" charset="0"/>
            </a:endParaRPr>
          </a:p>
          <a:p>
            <a:endParaRPr lang="en-US">
              <a:cs typeface="Roboto"/>
            </a:endParaRPr>
          </a:p>
        </p:txBody>
      </p:sp>
    </p:spTree>
    <p:extLst>
      <p:ext uri="{BB962C8B-B14F-4D97-AF65-F5344CB8AC3E}">
        <p14:creationId xmlns:p14="http://schemas.microsoft.com/office/powerpoint/2010/main" val="31908695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2966406842"/>
              </p:ext>
            </p:extLst>
          </p:nvPr>
        </p:nvGraphicFramePr>
        <p:xfrm>
          <a:off x="719666" y="670277"/>
          <a:ext cx="11127045" cy="887323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b="1" kern="1200">
                          <a:solidFill>
                            <a:srgbClr val="414042"/>
                          </a:solidFill>
                          <a:effectLst/>
                          <a:latin typeface="Roboto"/>
                          <a:ea typeface="+mn-ea"/>
                          <a:cs typeface="+mn-cs"/>
                        </a:rPr>
                        <a:t>Headings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800" kern="1200">
                          <a:solidFill>
                            <a:srgbClr val="414042"/>
                          </a:solidFill>
                          <a:effectLst/>
                          <a:latin typeface="Roboto"/>
                          <a:ea typeface="+mn-ea"/>
                          <a:cs typeface="+mn-cs"/>
                        </a:rPr>
                        <a:t>Make it easier for users to scan, navigate, and locate the key information.</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800" kern="1200">
                          <a:solidFill>
                            <a:srgbClr val="414042"/>
                          </a:solidFill>
                          <a:effectLst/>
                          <a:latin typeface="Roboto"/>
                          <a:ea typeface="+mn-ea"/>
                          <a:cs typeface="+mn-cs"/>
                        </a:rPr>
                        <a:t>Are useful for both sighted users and users with cognitive or visual impairments.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800" kern="1200">
                          <a:solidFill>
                            <a:srgbClr val="414042"/>
                          </a:solidFill>
                          <a:effectLst/>
                          <a:latin typeface="Roboto"/>
                          <a:ea typeface="+mn-ea"/>
                          <a:cs typeface="+mn-cs"/>
                        </a:rPr>
                        <a:t>Using semantic markup, ensures that the content structure and hierarchy are accurately conveyed to screen readers.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b="0" kern="1200">
                        <a:solidFill>
                          <a:srgbClr val="414042"/>
                        </a:solidFill>
                        <a:effectLst/>
                        <a:latin typeface="Roboto"/>
                        <a:ea typeface="+mn-ea"/>
                        <a:cs typeface="+mn-cs"/>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800" kern="1200">
                          <a:solidFill>
                            <a:srgbClr val="414042"/>
                          </a:solidFill>
                          <a:effectLst/>
                          <a:latin typeface="Roboto"/>
                          <a:ea typeface="+mn-ea"/>
                          <a:cs typeface="+mn-cs"/>
                        </a:rPr>
                        <a:t>Example:</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sz="1600" b="1" i="0" kern="1200">
                          <a:solidFill>
                            <a:srgbClr val="414042"/>
                          </a:solidFill>
                          <a:effectLst/>
                          <a:latin typeface="Roboto"/>
                          <a:ea typeface="+mn-ea"/>
                          <a:cs typeface="+mn-cs"/>
                        </a:rPr>
                        <a:t>Qualifications of permittees and lessees</a:t>
                      </a:r>
                    </a:p>
                    <a:p>
                      <a:pPr marL="285750" indent="-285750">
                        <a:buFont typeface="Arial" panose="020B0604020202020204" pitchFamily="34" charset="0"/>
                        <a:buChar char="•"/>
                      </a:pPr>
                      <a:r>
                        <a:rPr lang="en-US" sz="1600" b="0" i="0" kern="1200">
                          <a:solidFill>
                            <a:srgbClr val="414042"/>
                          </a:solidFill>
                          <a:effectLst/>
                          <a:latin typeface="Roboto"/>
                          <a:ea typeface="+mn-ea"/>
                          <a:cs typeface="+mn-cs"/>
                        </a:rPr>
                        <a:t>Who may hold leases and permits?</a:t>
                      </a:r>
                    </a:p>
                    <a:p>
                      <a:pPr marL="285750" indent="-285750">
                        <a:buFont typeface="Arial" panose="020B0604020202020204" pitchFamily="34" charset="0"/>
                        <a:buChar char="•"/>
                      </a:pPr>
                      <a:r>
                        <a:rPr lang="en-US" sz="1600" b="0" i="0" kern="1200">
                          <a:solidFill>
                            <a:srgbClr val="414042"/>
                          </a:solidFill>
                          <a:effectLst/>
                          <a:latin typeface="Roboto"/>
                          <a:ea typeface="+mn-ea"/>
                          <a:cs typeface="+mn-cs"/>
                        </a:rPr>
                        <a:t>Can foreign citizens hold permits or leases?</a:t>
                      </a:r>
                    </a:p>
                    <a:p>
                      <a:pPr marL="285750" indent="-285750">
                        <a:buFont typeface="Arial" panose="020B0604020202020204" pitchFamily="34" charset="0"/>
                        <a:buChar char="•"/>
                      </a:pPr>
                      <a:r>
                        <a:rPr lang="en-US" sz="1600" b="0" i="0" kern="1200">
                          <a:solidFill>
                            <a:srgbClr val="414042"/>
                          </a:solidFill>
                          <a:effectLst/>
                          <a:latin typeface="Roboto"/>
                          <a:ea typeface="+mn-ea"/>
                          <a:cs typeface="+mn-cs"/>
                        </a:rPr>
                        <a:t>How do I file evidence of my qualifications?</a:t>
                      </a:r>
                    </a:p>
                    <a:p>
                      <a:pPr marL="285750" indent="-285750">
                        <a:buFont typeface="Arial" panose="020B0604020202020204" pitchFamily="34" charset="0"/>
                        <a:buChar char="•"/>
                      </a:pPr>
                      <a:r>
                        <a:rPr lang="en-US" sz="1600" b="0" i="0" kern="1200">
                          <a:solidFill>
                            <a:srgbClr val="414042"/>
                          </a:solidFill>
                          <a:effectLst/>
                          <a:latin typeface="Roboto"/>
                          <a:ea typeface="+mn-ea"/>
                          <a:cs typeface="+mn-cs"/>
                        </a:rPr>
                        <a:t>Can I amend my qualifications statement?</a:t>
                      </a:r>
                      <a:endParaRPr lang="en-US" sz="1800" b="0" i="0" kern="1200">
                        <a:solidFill>
                          <a:srgbClr val="414042"/>
                        </a:solidFill>
                        <a:effectLst/>
                        <a:latin typeface="Roboto"/>
                        <a:ea typeface="+mn-ea"/>
                        <a:cs typeface="+mn-cs"/>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lang="en-US" sz="1600" b="1"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lang="en-US" sz="1800" kern="1200">
                        <a:solidFill>
                          <a:schemeClr val="tx1"/>
                        </a:solidFill>
                        <a:effectLst/>
                        <a:latin typeface="+mn-lt"/>
                        <a:ea typeface="+mn-ea"/>
                        <a:cs typeface="+mn-cs"/>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a:latin typeface="Roboto"/>
                <a:ea typeface="Roboto"/>
                <a:cs typeface="Roboto"/>
              </a:rPr>
              <a:t>Organizing Your Content</a:t>
            </a:r>
            <a:endParaRPr lang="en-US">
              <a:cs typeface="Roboto" panose="02000000000000000000" pitchFamily="2" charset="0"/>
            </a:endParaRPr>
          </a:p>
          <a:p>
            <a:endParaRPr lang="en-US">
              <a:cs typeface="Roboto"/>
            </a:endParaRPr>
          </a:p>
        </p:txBody>
      </p:sp>
    </p:spTree>
    <p:extLst>
      <p:ext uri="{BB962C8B-B14F-4D97-AF65-F5344CB8AC3E}">
        <p14:creationId xmlns:p14="http://schemas.microsoft.com/office/powerpoint/2010/main" val="2778663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2439812177"/>
              </p:ext>
            </p:extLst>
          </p:nvPr>
        </p:nvGraphicFramePr>
        <p:xfrm>
          <a:off x="719666" y="670277"/>
          <a:ext cx="11127045" cy="655675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b="1" kern="1200">
                          <a:solidFill>
                            <a:schemeClr val="tx1"/>
                          </a:solidFill>
                          <a:effectLst/>
                          <a:latin typeface="Roboto"/>
                          <a:ea typeface="+mn-ea"/>
                          <a:cs typeface="+mn-cs"/>
                        </a:rPr>
                        <a:t>Lists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800" b="0" kern="1200">
                          <a:solidFill>
                            <a:schemeClr val="tx1"/>
                          </a:solidFill>
                          <a:effectLst/>
                          <a:latin typeface="Roboto"/>
                          <a:ea typeface="+mn-ea"/>
                          <a:cs typeface="+mn-cs"/>
                        </a:rPr>
                        <a:t>Highlight levels on importance</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800" kern="1200">
                          <a:solidFill>
                            <a:schemeClr val="tx1"/>
                          </a:solidFill>
                          <a:effectLst/>
                          <a:latin typeface="Roboto"/>
                          <a:ea typeface="+mn-ea"/>
                          <a:cs typeface="+mn-cs"/>
                        </a:rPr>
                        <a:t>Help the user understand the order in which things happen</a:t>
                      </a:r>
                      <a:endParaRPr lang="en-US" sz="1800" b="1" kern="1200">
                        <a:solidFill>
                          <a:schemeClr val="tx1"/>
                        </a:solidFill>
                        <a:effectLst/>
                        <a:latin typeface="Roboto"/>
                        <a:ea typeface="+mn-ea"/>
                        <a:cs typeface="+mn-cs"/>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1800" kern="1200">
                          <a:solidFill>
                            <a:schemeClr val="tx1"/>
                          </a:solidFill>
                          <a:effectLst/>
                          <a:latin typeface="Roboto"/>
                          <a:ea typeface="+mn-ea"/>
                          <a:cs typeface="+mn-cs"/>
                        </a:rPr>
                        <a:t>Help readers skim and scan</a:t>
                      </a:r>
                    </a:p>
                    <a:p>
                      <a:pPr marL="285750" marR="0" lvl="0" indent="-285750" algn="l" rtl="0" eaLnBrk="1" fontAlgn="auto" latinLnBrk="0" hangingPunct="1">
                        <a:lnSpc>
                          <a:spcPct val="100000"/>
                        </a:lnSpc>
                        <a:spcBef>
                          <a:spcPts val="600"/>
                        </a:spcBef>
                        <a:spcAft>
                          <a:spcPts val="600"/>
                        </a:spcAft>
                        <a:buClrTx/>
                        <a:buSzTx/>
                        <a:buFont typeface="Arial" panose="020B0604020202020204" pitchFamily="34" charset="0"/>
                        <a:buChar char="•"/>
                      </a:pPr>
                      <a:r>
                        <a:rPr lang="en-US" sz="1800" kern="1200">
                          <a:solidFill>
                            <a:schemeClr val="tx1"/>
                          </a:solidFill>
                          <a:effectLst/>
                          <a:latin typeface="Roboto"/>
                          <a:ea typeface="+mn-ea"/>
                          <a:cs typeface="+mn-cs"/>
                        </a:rPr>
                        <a:t>Make it easy to identify all steps in a process</a:t>
                      </a:r>
                      <a:r>
                        <a:rPr lang="en-US">
                          <a:effectLst/>
                          <a:latin typeface="Roboto"/>
                        </a:rPr>
                        <a:t> </a:t>
                      </a:r>
                      <a:endParaRPr lang="en-US" sz="1800" kern="120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lang="en-US" sz="1800" kern="1200">
                        <a:solidFill>
                          <a:schemeClr val="tx1"/>
                        </a:solidFill>
                        <a:effectLst/>
                        <a:latin typeface="+mn-lt"/>
                        <a:ea typeface="+mn-ea"/>
                        <a:cs typeface="+mn-cs"/>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a:latin typeface="Roboto"/>
                <a:ea typeface="Roboto"/>
                <a:cs typeface="Roboto"/>
              </a:rPr>
              <a:t>Organizing Your Content</a:t>
            </a:r>
            <a:endParaRPr lang="en-US">
              <a:cs typeface="Roboto" panose="02000000000000000000" pitchFamily="2" charset="0"/>
            </a:endParaRPr>
          </a:p>
          <a:p>
            <a:endParaRPr lang="en-US">
              <a:cs typeface="Roboto"/>
            </a:endParaRPr>
          </a:p>
        </p:txBody>
      </p:sp>
    </p:spTree>
    <p:extLst>
      <p:ext uri="{BB962C8B-B14F-4D97-AF65-F5344CB8AC3E}">
        <p14:creationId xmlns:p14="http://schemas.microsoft.com/office/powerpoint/2010/main" val="1906870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3264952082"/>
              </p:ext>
            </p:extLst>
          </p:nvPr>
        </p:nvGraphicFramePr>
        <p:xfrm>
          <a:off x="719666" y="670277"/>
          <a:ext cx="11127045" cy="892403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a:spcAft>
                          <a:spcPts val="400"/>
                        </a:spcAft>
                      </a:pPr>
                      <a:r>
                        <a:rPr lang="en-US" sz="1800" b="1" kern="1200">
                          <a:solidFill>
                            <a:srgbClr val="414042"/>
                          </a:solidFill>
                          <a:effectLst/>
                          <a:latin typeface="Roboto"/>
                          <a:ea typeface="+mn-ea"/>
                          <a:cs typeface="+mn-cs"/>
                        </a:rPr>
                        <a:t>Text Formatting</a:t>
                      </a:r>
                    </a:p>
                    <a:p>
                      <a:pPr marL="285750" lvl="0" indent="-285750">
                        <a:spcAft>
                          <a:spcPts val="400"/>
                        </a:spcAft>
                        <a:buFont typeface="Arial" panose="020B0604020202020204" pitchFamily="34" charset="0"/>
                        <a:buChar char="•"/>
                      </a:pPr>
                      <a:r>
                        <a:rPr lang="en-US" sz="1800" kern="1200">
                          <a:solidFill>
                            <a:srgbClr val="414042"/>
                          </a:solidFill>
                          <a:effectLst/>
                          <a:latin typeface="Roboto"/>
                          <a:ea typeface="+mn-ea"/>
                          <a:cs typeface="+mn-cs"/>
                        </a:rPr>
                        <a:t>Use bold and italics for emphasis only, never for visual headings.</a:t>
                      </a:r>
                    </a:p>
                    <a:p>
                      <a:pPr marL="285750" lvl="0" indent="-285750">
                        <a:spcAft>
                          <a:spcPts val="400"/>
                        </a:spcAft>
                        <a:buFont typeface="Arial" panose="020B0604020202020204" pitchFamily="34" charset="0"/>
                        <a:buChar char="•"/>
                      </a:pPr>
                      <a:r>
                        <a:rPr lang="en-US" sz="1800" kern="1200">
                          <a:solidFill>
                            <a:srgbClr val="414042"/>
                          </a:solidFill>
                          <a:effectLst/>
                          <a:latin typeface="Roboto"/>
                          <a:ea typeface="+mn-ea"/>
                          <a:cs typeface="+mn-cs"/>
                        </a:rPr>
                        <a:t>Use semantic markup for headings (header tags, H2, H3, H4)</a:t>
                      </a:r>
                    </a:p>
                    <a:p>
                      <a:pPr marL="285750" lvl="0" indent="-285750">
                        <a:spcAft>
                          <a:spcPts val="400"/>
                        </a:spcAft>
                        <a:buFont typeface="Arial" panose="020B0604020202020204" pitchFamily="34" charset="0"/>
                        <a:buChar char="•"/>
                      </a:pPr>
                      <a:r>
                        <a:rPr lang="en-US" sz="1800" kern="1200">
                          <a:solidFill>
                            <a:srgbClr val="414042"/>
                          </a:solidFill>
                          <a:effectLst/>
                          <a:latin typeface="Roboto"/>
                          <a:ea typeface="+mn-ea"/>
                          <a:cs typeface="+mn-cs"/>
                        </a:rPr>
                        <a:t>Never underline text; underlining should be strictly reserved for hyperlinks.</a:t>
                      </a:r>
                    </a:p>
                    <a:p>
                      <a:pPr marL="285750" lvl="0" indent="-285750">
                        <a:spcAft>
                          <a:spcPts val="400"/>
                        </a:spcAft>
                        <a:buFont typeface="Arial" panose="020B0604020202020204" pitchFamily="34" charset="0"/>
                        <a:buChar char="•"/>
                      </a:pPr>
                      <a:r>
                        <a:rPr lang="en-US" sz="1800" kern="1200">
                          <a:solidFill>
                            <a:srgbClr val="414042"/>
                          </a:solidFill>
                          <a:effectLst/>
                          <a:latin typeface="Roboto"/>
                          <a:ea typeface="+mn-ea"/>
                          <a:cs typeface="+mn-cs"/>
                        </a:rPr>
                        <a:t>Use word notifications to emphasize content, such as “NOTE:” or “IMPORTANT:”</a:t>
                      </a:r>
                    </a:p>
                    <a:p>
                      <a:pPr marL="285750" lvl="0" indent="-285750">
                        <a:spcAft>
                          <a:spcPts val="400"/>
                        </a:spcAft>
                        <a:buFont typeface="Arial" panose="020B0604020202020204" pitchFamily="34" charset="0"/>
                        <a:buChar char="•"/>
                      </a:pPr>
                      <a:r>
                        <a:rPr lang="en-US" sz="1800" kern="1200">
                          <a:solidFill>
                            <a:srgbClr val="414042"/>
                          </a:solidFill>
                          <a:effectLst/>
                          <a:latin typeface="Roboto"/>
                          <a:ea typeface="+mn-ea"/>
                          <a:cs typeface="+mn-cs"/>
                        </a:rPr>
                        <a:t>Keep text left aligned. </a:t>
                      </a:r>
                    </a:p>
                    <a:p>
                      <a:pPr marL="285750" lvl="0" indent="-285750">
                        <a:spcAft>
                          <a:spcPts val="400"/>
                        </a:spcAft>
                        <a:buFont typeface="Arial" panose="020B0604020202020204" pitchFamily="34" charset="0"/>
                        <a:buChar char="•"/>
                      </a:pPr>
                      <a:r>
                        <a:rPr lang="en-US" sz="1800" kern="1200">
                          <a:solidFill>
                            <a:srgbClr val="414042"/>
                          </a:solidFill>
                          <a:effectLst/>
                          <a:latin typeface="Roboto"/>
                          <a:ea typeface="+mn-ea"/>
                          <a:cs typeface="+mn-cs"/>
                        </a:rPr>
                        <a:t>Use clean, simple typography. Don’t mix fonts within the body.</a:t>
                      </a:r>
                    </a:p>
                    <a:p>
                      <a:endParaRPr lang="en-US" sz="1800" kern="1200">
                        <a:solidFill>
                          <a:srgbClr val="414042"/>
                        </a:solidFill>
                        <a:effectLst/>
                        <a:latin typeface="Roboto"/>
                        <a:ea typeface="+mn-ea"/>
                        <a:cs typeface="+mn-cs"/>
                      </a:endParaRPr>
                    </a:p>
                    <a:p>
                      <a:pPr>
                        <a:spcAft>
                          <a:spcPts val="400"/>
                        </a:spcAft>
                      </a:pPr>
                      <a:r>
                        <a:rPr lang="en-US" sz="1800" b="1" kern="1200">
                          <a:solidFill>
                            <a:srgbClr val="414042"/>
                          </a:solidFill>
                          <a:effectLst/>
                          <a:latin typeface="Roboto"/>
                          <a:ea typeface="+mn-ea"/>
                          <a:cs typeface="+mn-cs"/>
                        </a:rPr>
                        <a:t>Paragraphs</a:t>
                      </a:r>
                    </a:p>
                    <a:p>
                      <a:pPr marL="285750" lvl="0" indent="-285750">
                        <a:spcAft>
                          <a:spcPts val="400"/>
                        </a:spcAft>
                        <a:buFont typeface="Arial" panose="020B0604020202020204" pitchFamily="34" charset="0"/>
                        <a:buChar char="•"/>
                      </a:pPr>
                      <a:r>
                        <a:rPr lang="en-US" sz="1800" kern="1200">
                          <a:solidFill>
                            <a:srgbClr val="414042"/>
                          </a:solidFill>
                          <a:effectLst/>
                          <a:latin typeface="Roboto"/>
                          <a:ea typeface="+mn-ea"/>
                          <a:cs typeface="+mn-cs"/>
                        </a:rPr>
                        <a:t>Use short sentences and paragraphs.</a:t>
                      </a:r>
                    </a:p>
                    <a:p>
                      <a:pPr marL="285750" lvl="0" indent="-285750">
                        <a:spcAft>
                          <a:spcPts val="400"/>
                        </a:spcAft>
                        <a:buFont typeface="Arial" panose="020B0604020202020204" pitchFamily="34" charset="0"/>
                        <a:buChar char="•"/>
                      </a:pPr>
                      <a:r>
                        <a:rPr lang="en-US" sz="1800" kern="1200">
                          <a:solidFill>
                            <a:srgbClr val="414042"/>
                          </a:solidFill>
                          <a:effectLst/>
                          <a:latin typeface="Roboto"/>
                          <a:ea typeface="+mn-ea"/>
                          <a:cs typeface="+mn-cs"/>
                        </a:rPr>
                        <a:t>Break your text up into digestible sections.</a:t>
                      </a:r>
                    </a:p>
                    <a:p>
                      <a:pPr marL="285750" lvl="0" indent="-285750">
                        <a:spcAft>
                          <a:spcPts val="400"/>
                        </a:spcAft>
                        <a:buFont typeface="Arial" panose="020B0604020202020204" pitchFamily="34" charset="0"/>
                        <a:buChar char="•"/>
                      </a:pPr>
                      <a:r>
                        <a:rPr lang="en-US" sz="1800" kern="1200">
                          <a:solidFill>
                            <a:srgbClr val="414042"/>
                          </a:solidFill>
                          <a:effectLst/>
                          <a:latin typeface="Roboto"/>
                          <a:ea typeface="+mn-ea"/>
                          <a:cs typeface="+mn-cs"/>
                        </a:rPr>
                        <a:t>Use headings to make text skimmable.</a:t>
                      </a:r>
                    </a:p>
                    <a:p>
                      <a:pPr marL="285750" lvl="0" indent="-285750">
                        <a:spcAft>
                          <a:spcPts val="400"/>
                        </a:spcAft>
                        <a:buFont typeface="Arial" panose="020B0604020202020204" pitchFamily="34" charset="0"/>
                        <a:buChar char="•"/>
                      </a:pPr>
                      <a:r>
                        <a:rPr lang="en-US" sz="1800" kern="1200">
                          <a:solidFill>
                            <a:srgbClr val="414042"/>
                          </a:solidFill>
                          <a:effectLst/>
                          <a:latin typeface="Roboto"/>
                          <a:ea typeface="+mn-ea"/>
                          <a:cs typeface="+mn-cs"/>
                        </a:rPr>
                        <a:t>Create a hierarchy of information: your most important points should stand out.</a:t>
                      </a:r>
                    </a:p>
                    <a:p>
                      <a:pPr marL="285750" lvl="0" indent="-285750">
                        <a:spcAft>
                          <a:spcPts val="400"/>
                        </a:spcAft>
                        <a:buFont typeface="Arial" panose="020B0604020202020204" pitchFamily="34" charset="0"/>
                        <a:buChar char="•"/>
                      </a:pPr>
                      <a:r>
                        <a:rPr lang="en-US" sz="1800" kern="1200">
                          <a:solidFill>
                            <a:srgbClr val="414042"/>
                          </a:solidFill>
                          <a:effectLst/>
                          <a:latin typeface="Roboto"/>
                          <a:ea typeface="+mn-ea"/>
                          <a:cs typeface="+mn-cs"/>
                        </a:rPr>
                        <a:t>Use lists to summarize long or complex content.</a:t>
                      </a:r>
                    </a:p>
                    <a:p>
                      <a:pPr marL="285750" indent="-285750">
                        <a:spcAft>
                          <a:spcPts val="400"/>
                        </a:spcAft>
                        <a:buFont typeface="Arial" panose="020B0604020202020204" pitchFamily="34" charset="0"/>
                        <a:buChar char="•"/>
                      </a:pPr>
                      <a:r>
                        <a:rPr lang="en-US" sz="1800" kern="1200">
                          <a:solidFill>
                            <a:srgbClr val="414042"/>
                          </a:solidFill>
                          <a:effectLst/>
                          <a:latin typeface="Roboto"/>
                          <a:ea typeface="+mn-ea"/>
                          <a:cs typeface="+mn-cs"/>
                        </a:rPr>
                        <a:t>Make it easy to follow. Present steps chronologically, in the order your user and agency will follow them</a:t>
                      </a:r>
                      <a:r>
                        <a:rPr lang="en-US">
                          <a:solidFill>
                            <a:srgbClr val="414042"/>
                          </a:solidFill>
                          <a:effectLst/>
                          <a:latin typeface="Roboto"/>
                        </a:rPr>
                        <a:t> </a:t>
                      </a:r>
                      <a:endParaRPr lang="en-US" sz="1800" kern="1200">
                        <a:solidFill>
                          <a:schemeClr val="tx1"/>
                        </a:solidFill>
                        <a:effectLst/>
                        <a:latin typeface="Roboto"/>
                        <a:ea typeface="+mn-ea"/>
                        <a:cs typeface="+mn-cs"/>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a:latin typeface="Roboto"/>
                <a:ea typeface="Roboto"/>
                <a:cs typeface="Roboto"/>
              </a:rPr>
              <a:t>Organizing Your Content</a:t>
            </a:r>
            <a:endParaRPr lang="en-US">
              <a:cs typeface="Roboto" panose="02000000000000000000" pitchFamily="2" charset="0"/>
            </a:endParaRPr>
          </a:p>
          <a:p>
            <a:endParaRPr lang="en-US">
              <a:cs typeface="Roboto"/>
            </a:endParaRPr>
          </a:p>
        </p:txBody>
      </p:sp>
    </p:spTree>
    <p:extLst>
      <p:ext uri="{BB962C8B-B14F-4D97-AF65-F5344CB8AC3E}">
        <p14:creationId xmlns:p14="http://schemas.microsoft.com/office/powerpoint/2010/main" val="556139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0784CBF-F71B-11BB-07A7-A24D095704B7}"/>
              </a:ext>
            </a:extLst>
          </p:cNvPr>
          <p:cNvCxnSpPr>
            <a:cxnSpLocks/>
          </p:cNvCxnSpPr>
          <p:nvPr/>
        </p:nvCxnSpPr>
        <p:spPr>
          <a:xfrm flipV="1">
            <a:off x="6096000" y="6397210"/>
            <a:ext cx="0" cy="4607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B4E6071B-5BB7-DD6E-B9D3-4A9332EA6980}"/>
              </a:ext>
            </a:extLst>
          </p:cNvPr>
          <p:cNvSpPr/>
          <p:nvPr/>
        </p:nvSpPr>
        <p:spPr>
          <a:xfrm>
            <a:off x="6023540" y="6368288"/>
            <a:ext cx="144925" cy="144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37D4BAFB-60BE-096A-BFBB-8F244CE8616A}"/>
              </a:ext>
            </a:extLst>
          </p:cNvPr>
          <p:cNvPicPr>
            <a:picLocks noChangeAspect="1"/>
          </p:cNvPicPr>
          <p:nvPr/>
        </p:nvPicPr>
        <p:blipFill>
          <a:blip r:embed="rId3"/>
          <a:srcRect/>
          <a:stretch/>
        </p:blipFill>
        <p:spPr>
          <a:xfrm>
            <a:off x="3954105" y="6304824"/>
            <a:ext cx="1460852" cy="553176"/>
          </a:xfrm>
          <a:prstGeom prst="rect">
            <a:avLst/>
          </a:prstGeom>
        </p:spPr>
      </p:pic>
      <p:sp>
        <p:nvSpPr>
          <p:cNvPr id="29" name="TextBox 28">
            <a:extLst>
              <a:ext uri="{FF2B5EF4-FFF2-40B4-BE49-F238E27FC236}">
                <a16:creationId xmlns:a16="http://schemas.microsoft.com/office/drawing/2014/main" id="{0F545453-724D-EC62-FECF-BB726EC34D18}"/>
              </a:ext>
            </a:extLst>
          </p:cNvPr>
          <p:cNvSpPr txBox="1"/>
          <p:nvPr/>
        </p:nvSpPr>
        <p:spPr>
          <a:xfrm>
            <a:off x="6545237" y="6455158"/>
            <a:ext cx="3037115" cy="276999"/>
          </a:xfrm>
          <a:prstGeom prst="rect">
            <a:avLst/>
          </a:prstGeom>
          <a:noFill/>
        </p:spPr>
        <p:txBody>
          <a:bodyPr wrap="square" rtlCol="0">
            <a:spAutoFit/>
          </a:bodyPr>
          <a:lstStyle/>
          <a:p>
            <a:r>
              <a:rPr lang="en-US" sz="1200" err="1">
                <a:solidFill>
                  <a:schemeClr val="bg1"/>
                </a:solidFill>
                <a:latin typeface="Roboto" panose="02000000000000000000" pitchFamily="2" charset="0"/>
                <a:ea typeface="Roboto" panose="02000000000000000000" pitchFamily="2" charset="0"/>
              </a:rPr>
              <a:t>vita.virginia.gov</a:t>
            </a:r>
            <a:endParaRPr lang="en-US" sz="1200">
              <a:solidFill>
                <a:schemeClr val="bg1"/>
              </a:solidFill>
              <a:latin typeface="Roboto" panose="02000000000000000000" pitchFamily="2" charset="0"/>
              <a:ea typeface="Roboto" panose="02000000000000000000" pitchFamily="2" charset="0"/>
            </a:endParaRPr>
          </a:p>
        </p:txBody>
      </p:sp>
      <p:sp>
        <p:nvSpPr>
          <p:cNvPr id="2" name="Text Placeholder 1">
            <a:extLst>
              <a:ext uri="{FF2B5EF4-FFF2-40B4-BE49-F238E27FC236}">
                <a16:creationId xmlns:a16="http://schemas.microsoft.com/office/drawing/2014/main" id="{C9C4BF3F-551D-6284-C54F-5F2C2B780326}"/>
              </a:ext>
            </a:extLst>
          </p:cNvPr>
          <p:cNvSpPr>
            <a:spLocks noGrp="1"/>
          </p:cNvSpPr>
          <p:nvPr>
            <p:ph type="body" sz="quarter" idx="10"/>
          </p:nvPr>
        </p:nvSpPr>
        <p:spPr/>
        <p:txBody>
          <a:bodyPr vert="horz" lIns="91440" tIns="45720" rIns="91440" bIns="45720" rtlCol="0" anchor="t">
            <a:normAutofit/>
          </a:bodyPr>
          <a:lstStyle/>
          <a:p>
            <a:r>
              <a:rPr lang="en-US">
                <a:latin typeface="Roboto"/>
                <a:ea typeface="Roboto"/>
                <a:cs typeface="Roboto"/>
              </a:rPr>
              <a:t>Agenda</a:t>
            </a:r>
            <a:endParaRPr lang="en-US"/>
          </a:p>
        </p:txBody>
      </p:sp>
      <p:graphicFrame>
        <p:nvGraphicFramePr>
          <p:cNvPr id="6" name="Table 5">
            <a:extLst>
              <a:ext uri="{FF2B5EF4-FFF2-40B4-BE49-F238E27FC236}">
                <a16:creationId xmlns:a16="http://schemas.microsoft.com/office/drawing/2014/main" id="{5995332A-B3DC-EA58-F4B0-715C447AD77A}"/>
              </a:ext>
            </a:extLst>
          </p:cNvPr>
          <p:cNvGraphicFramePr>
            <a:graphicFrameLocks noGrp="1"/>
          </p:cNvGraphicFramePr>
          <p:nvPr>
            <p:extLst>
              <p:ext uri="{D42A27DB-BD31-4B8C-83A1-F6EECF244321}">
                <p14:modId xmlns:p14="http://schemas.microsoft.com/office/powerpoint/2010/main" val="359651106"/>
              </p:ext>
            </p:extLst>
          </p:nvPr>
        </p:nvGraphicFramePr>
        <p:xfrm>
          <a:off x="756954" y="954241"/>
          <a:ext cx="10814193" cy="8351826"/>
        </p:xfrm>
        <a:graphic>
          <a:graphicData uri="http://schemas.openxmlformats.org/drawingml/2006/table">
            <a:tbl>
              <a:tblPr firstRow="1" bandRow="1"/>
              <a:tblGrid>
                <a:gridCol w="10814193">
                  <a:extLst>
                    <a:ext uri="{9D8B030D-6E8A-4147-A177-3AD203B41FA5}">
                      <a16:colId xmlns:a16="http://schemas.microsoft.com/office/drawing/2014/main" val="377280143"/>
                    </a:ext>
                  </a:extLst>
                </a:gridCol>
              </a:tblGrid>
              <a:tr h="304953">
                <a:tc>
                  <a:txBody>
                    <a:bodyPr/>
                    <a:lstStyle/>
                    <a:p>
                      <a:endParaRPr lang="en-US" sz="2000" b="1" i="0">
                        <a:solidFill>
                          <a:srgbClr val="005E6E"/>
                        </a:solidFill>
                        <a:latin typeface="Roboto"/>
                        <a:ea typeface="Roboto"/>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682432">
                <a:tc>
                  <a:txBody>
                    <a:bodyPr/>
                    <a:lstStyle/>
                    <a:p>
                      <a:pPr marL="342900" marR="0" indent="0">
                        <a:lnSpc>
                          <a:spcPct val="100000"/>
                        </a:lnSpc>
                        <a:spcBef>
                          <a:spcPts val="600"/>
                        </a:spcBef>
                        <a:spcAft>
                          <a:spcPts val="600"/>
                        </a:spcAft>
                        <a:buClr>
                          <a:srgbClr val="920075"/>
                        </a:buClr>
                        <a:buNone/>
                      </a:pPr>
                      <a:r>
                        <a:rPr lang="en-US" sz="2000" b="1">
                          <a:solidFill>
                            <a:srgbClr val="414042"/>
                          </a:solidFill>
                          <a:effectLst/>
                          <a:latin typeface="Roboto"/>
                          <a:ea typeface="Roboto"/>
                          <a:cs typeface="Times New Roman"/>
                        </a:rPr>
                        <a:t>Designing Accessible PDFs</a:t>
                      </a:r>
                    </a:p>
                    <a:p>
                      <a:pPr marL="685800" marR="0" lvl="0" indent="-342900">
                        <a:lnSpc>
                          <a:spcPct val="100000"/>
                        </a:lnSpc>
                        <a:spcBef>
                          <a:spcPts val="600"/>
                        </a:spcBef>
                        <a:spcAft>
                          <a:spcPts val="600"/>
                        </a:spcAft>
                        <a:buFont typeface="Arial"/>
                        <a:buChar char="•"/>
                      </a:pPr>
                      <a:r>
                        <a:rPr lang="en-US" sz="2000" b="0">
                          <a:solidFill>
                            <a:srgbClr val="414042"/>
                          </a:solidFill>
                          <a:effectLst/>
                          <a:latin typeface="Roboto"/>
                          <a:ea typeface="Roboto"/>
                          <a:cs typeface="Times New Roman"/>
                        </a:rPr>
                        <a:t>Principles for Designing with Disabilities</a:t>
                      </a:r>
                      <a:endParaRPr lang="en-US" sz="2000" b="1">
                        <a:solidFill>
                          <a:srgbClr val="414042"/>
                        </a:solidFill>
                        <a:effectLst/>
                        <a:latin typeface="Roboto"/>
                        <a:ea typeface="Roboto"/>
                        <a:cs typeface="Times New Roman"/>
                      </a:endParaRPr>
                    </a:p>
                    <a:p>
                      <a:pPr marL="685800" marR="0" lvl="0" indent="-342900">
                        <a:lnSpc>
                          <a:spcPct val="100000"/>
                        </a:lnSpc>
                        <a:spcBef>
                          <a:spcPts val="600"/>
                        </a:spcBef>
                        <a:spcAft>
                          <a:spcPts val="600"/>
                        </a:spcAft>
                        <a:buFont typeface="Arial"/>
                        <a:buChar char="•"/>
                      </a:pPr>
                      <a:r>
                        <a:rPr lang="en-US" sz="2000" b="0">
                          <a:solidFill>
                            <a:srgbClr val="414042"/>
                          </a:solidFill>
                          <a:effectLst/>
                          <a:latin typeface="Roboto"/>
                          <a:ea typeface="Roboto"/>
                          <a:cs typeface="Times New Roman"/>
                        </a:rPr>
                        <a:t>WCAG Success Guidelines</a:t>
                      </a:r>
                    </a:p>
                    <a:p>
                      <a:pPr marL="685800" marR="0" lvl="0" indent="-342900">
                        <a:lnSpc>
                          <a:spcPct val="100000"/>
                        </a:lnSpc>
                        <a:spcBef>
                          <a:spcPts val="600"/>
                        </a:spcBef>
                        <a:spcAft>
                          <a:spcPts val="600"/>
                        </a:spcAft>
                        <a:buFont typeface="Arial"/>
                        <a:buChar char="•"/>
                      </a:pPr>
                      <a:r>
                        <a:rPr lang="en-US" sz="2000" b="0">
                          <a:solidFill>
                            <a:srgbClr val="414042"/>
                          </a:solidFill>
                          <a:effectLst/>
                          <a:latin typeface="Roboto"/>
                          <a:ea typeface="Roboto"/>
                          <a:cs typeface="Times New Roman"/>
                        </a:rPr>
                        <a:t>Remediating for Accessibility</a:t>
                      </a:r>
                    </a:p>
                    <a:p>
                      <a:pPr marL="342900" marR="0" lvl="0" indent="0">
                        <a:lnSpc>
                          <a:spcPct val="100000"/>
                        </a:lnSpc>
                        <a:spcBef>
                          <a:spcPts val="600"/>
                        </a:spcBef>
                        <a:spcAft>
                          <a:spcPts val="600"/>
                        </a:spcAft>
                        <a:buNone/>
                      </a:pPr>
                      <a:r>
                        <a:rPr lang="en-US" sz="2000" b="1">
                          <a:solidFill>
                            <a:srgbClr val="414042"/>
                          </a:solidFill>
                          <a:effectLst/>
                          <a:latin typeface="Roboto"/>
                          <a:ea typeface="Roboto"/>
                          <a:cs typeface="Times New Roman"/>
                        </a:rPr>
                        <a:t>Writing Accessible PDF Content</a:t>
                      </a:r>
                      <a:endParaRPr lang="en-US" sz="2000" b="0">
                        <a:solidFill>
                          <a:srgbClr val="414042"/>
                        </a:solidFill>
                        <a:effectLst/>
                        <a:latin typeface="Roboto"/>
                        <a:ea typeface="Roboto"/>
                        <a:cs typeface="Times New Roman"/>
                      </a:endParaRPr>
                    </a:p>
                    <a:p>
                      <a:pPr marL="685800" marR="0" lvl="0" indent="-342900">
                        <a:lnSpc>
                          <a:spcPct val="100000"/>
                        </a:lnSpc>
                        <a:spcBef>
                          <a:spcPts val="600"/>
                        </a:spcBef>
                        <a:spcAft>
                          <a:spcPts val="600"/>
                        </a:spcAft>
                        <a:buFont typeface="Arial"/>
                        <a:buChar char="•"/>
                      </a:pPr>
                      <a:r>
                        <a:rPr lang="en-US" sz="2000" b="0">
                          <a:solidFill>
                            <a:srgbClr val="414042"/>
                          </a:solidFill>
                          <a:effectLst/>
                          <a:latin typeface="Roboto"/>
                          <a:ea typeface="Roboto"/>
                          <a:cs typeface="Times New Roman"/>
                        </a:rPr>
                        <a:t>Plain Language</a:t>
                      </a:r>
                      <a:endParaRPr lang="en-US" sz="2000" b="1">
                        <a:solidFill>
                          <a:srgbClr val="414042"/>
                        </a:solidFill>
                        <a:effectLst/>
                        <a:latin typeface="Roboto"/>
                        <a:ea typeface="Roboto"/>
                        <a:cs typeface="Times New Roman"/>
                      </a:endParaRPr>
                    </a:p>
                    <a:p>
                      <a:pPr marL="685800" marR="0" lvl="0" indent="-342900">
                        <a:lnSpc>
                          <a:spcPct val="100000"/>
                        </a:lnSpc>
                        <a:spcBef>
                          <a:spcPts val="600"/>
                        </a:spcBef>
                        <a:spcAft>
                          <a:spcPts val="600"/>
                        </a:spcAft>
                        <a:buFont typeface="Arial"/>
                        <a:buChar char="•"/>
                      </a:pPr>
                      <a:r>
                        <a:rPr lang="en-US" sz="2000" b="0">
                          <a:solidFill>
                            <a:srgbClr val="414042"/>
                          </a:solidFill>
                          <a:effectLst/>
                          <a:latin typeface="Roboto"/>
                          <a:ea typeface="Roboto"/>
                          <a:cs typeface="Times New Roman"/>
                        </a:rPr>
                        <a:t>Reading Level</a:t>
                      </a:r>
                    </a:p>
                    <a:p>
                      <a:pPr marL="685800" marR="0" lvl="0" indent="-342900">
                        <a:lnSpc>
                          <a:spcPct val="100000"/>
                        </a:lnSpc>
                        <a:spcBef>
                          <a:spcPts val="600"/>
                        </a:spcBef>
                        <a:spcAft>
                          <a:spcPts val="600"/>
                        </a:spcAft>
                        <a:buFont typeface="Arial"/>
                        <a:buChar char="•"/>
                      </a:pPr>
                      <a:r>
                        <a:rPr lang="en-US" sz="2000" b="0">
                          <a:solidFill>
                            <a:srgbClr val="414042"/>
                          </a:solidFill>
                          <a:effectLst/>
                          <a:latin typeface="Roboto"/>
                          <a:ea typeface="Roboto"/>
                          <a:cs typeface="Times New Roman"/>
                        </a:rPr>
                        <a:t>Organizing Your Content</a:t>
                      </a:r>
                    </a:p>
                    <a:p>
                      <a:pPr marL="685800" marR="0" lvl="0" indent="-342900">
                        <a:lnSpc>
                          <a:spcPct val="100000"/>
                        </a:lnSpc>
                        <a:spcBef>
                          <a:spcPts val="600"/>
                        </a:spcBef>
                        <a:spcAft>
                          <a:spcPts val="600"/>
                        </a:spcAft>
                        <a:buFont typeface="Arial"/>
                        <a:buChar char="•"/>
                      </a:pPr>
                      <a:r>
                        <a:rPr lang="en-US" sz="2000" b="0">
                          <a:solidFill>
                            <a:srgbClr val="414042"/>
                          </a:solidFill>
                          <a:effectLst/>
                          <a:latin typeface="Roboto"/>
                          <a:ea typeface="Roboto"/>
                          <a:cs typeface="Times New Roman"/>
                        </a:rPr>
                        <a:t>Writing Effective Text Content &amp; Descriptions</a:t>
                      </a:r>
                    </a:p>
                    <a:p>
                      <a:pPr marL="685800" marR="0" lvl="0" indent="-342900">
                        <a:lnSpc>
                          <a:spcPct val="100000"/>
                        </a:lnSpc>
                        <a:spcBef>
                          <a:spcPts val="600"/>
                        </a:spcBef>
                        <a:spcAft>
                          <a:spcPts val="600"/>
                        </a:spcAft>
                        <a:buClr>
                          <a:srgbClr val="920075"/>
                        </a:buClr>
                        <a:buFont typeface="Arial"/>
                        <a:buChar char="•"/>
                      </a:pPr>
                      <a:endParaRPr lang="en-US" sz="2000">
                        <a:solidFill>
                          <a:srgbClr val="414042"/>
                        </a:solidFill>
                        <a:effectLst/>
                        <a:latin typeface="Roboto"/>
                        <a:ea typeface="Roboto"/>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04953">
                <a:tc>
                  <a:txBody>
                    <a:bodyPr/>
                    <a:lstStyle/>
                    <a:p>
                      <a:pPr marL="0" marR="0" indent="0">
                        <a:lnSpc>
                          <a:spcPct val="100000"/>
                        </a:lnSpc>
                        <a:spcBef>
                          <a:spcPts val="600"/>
                        </a:spcBef>
                        <a:spcAft>
                          <a:spcPts val="600"/>
                        </a:spcAft>
                        <a:buClr>
                          <a:srgbClr val="920075"/>
                        </a:buClr>
                        <a:buNone/>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04953">
                <a:tc>
                  <a:txBody>
                    <a:bodyPr/>
                    <a:lstStyle/>
                    <a:p>
                      <a:pPr marL="285750" marR="0" indent="0">
                        <a:lnSpc>
                          <a:spcPct val="100000"/>
                        </a:lnSpc>
                        <a:spcBef>
                          <a:spcPts val="6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04953">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Tree>
    <p:extLst>
      <p:ext uri="{BB962C8B-B14F-4D97-AF65-F5344CB8AC3E}">
        <p14:creationId xmlns:p14="http://schemas.microsoft.com/office/powerpoint/2010/main" val="3846033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2309326140"/>
              </p:ext>
            </p:extLst>
          </p:nvPr>
        </p:nvGraphicFramePr>
        <p:xfrm>
          <a:off x="719666" y="670277"/>
          <a:ext cx="11127045" cy="742543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800" b="1" kern="1200">
                          <a:solidFill>
                            <a:schemeClr val="tx1"/>
                          </a:solidFill>
                          <a:effectLst/>
                          <a:latin typeface="Roboto"/>
                          <a:ea typeface="+mn-ea"/>
                          <a:cs typeface="+mn-cs"/>
                        </a:rPr>
                        <a:t>What is alternative text (“alt text”) and why is it important for accessibility?</a:t>
                      </a:r>
                    </a:p>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kern="1200">
                          <a:solidFill>
                            <a:schemeClr val="tx1"/>
                          </a:solidFill>
                          <a:effectLst/>
                          <a:latin typeface="Roboto" panose="02000000000000000000" pitchFamily="2" charset="0"/>
                          <a:ea typeface="Roboto" panose="02000000000000000000" pitchFamily="2" charset="0"/>
                          <a:cs typeface="Roboto" panose="02000000000000000000" pitchFamily="2" charset="0"/>
                        </a:rPr>
                        <a:t>Alternative (Alt) Text is meant to convey the “why” of the image as it relates to the content of a document or webpage. It is read aloud to users by screen reader software, and it is indexed by search engines. It also displays on the page if the image fails to load, as in this example of a missing image</a:t>
                      </a:r>
                      <a:r>
                        <a:rPr lang="en-US" sz="1800" kern="1200">
                          <a:solidFill>
                            <a:schemeClr val="tx1"/>
                          </a:solidFill>
                          <a:effectLst/>
                          <a:latin typeface="Roboto"/>
                          <a:ea typeface="+mn-ea"/>
                          <a:cs typeface="+mn-cs"/>
                        </a:rPr>
                        <a:t>.</a:t>
                      </a:r>
                      <a:endParaRPr lang="en-US">
                        <a:effectLst/>
                        <a:latin typeface="Roboto"/>
                      </a:endParaRPr>
                    </a:p>
                    <a:p>
                      <a:pPr>
                        <a:spcBef>
                          <a:spcPts val="1200"/>
                        </a:spcBef>
                        <a:spcAft>
                          <a:spcPts val="600"/>
                        </a:spcAft>
                      </a:pPr>
                      <a:r>
                        <a:rPr lang="en-US" sz="1800" b="1" kern="1200">
                          <a:solidFill>
                            <a:schemeClr val="tx1"/>
                          </a:solidFill>
                          <a:effectLst/>
                          <a:latin typeface="Roboto"/>
                          <a:ea typeface="+mn-ea"/>
                          <a:cs typeface="+mn-cs"/>
                        </a:rPr>
                        <a:t>Best Practices:</a:t>
                      </a:r>
                    </a:p>
                    <a:p>
                      <a:pPr marL="285750" lvl="0" indent="-285750">
                        <a:buFont typeface="Arial" panose="020B0604020202020204" pitchFamily="34" charset="0"/>
                        <a:buChar char="•"/>
                      </a:pPr>
                      <a:r>
                        <a:rPr lang="en-US" sz="1800" kern="1200">
                          <a:solidFill>
                            <a:schemeClr val="tx1"/>
                          </a:solidFill>
                          <a:effectLst/>
                          <a:latin typeface="Roboto"/>
                          <a:ea typeface="+mn-ea"/>
                          <a:cs typeface="+mn-cs"/>
                        </a:rPr>
                        <a:t>Add alt text to all non-decorative images.</a:t>
                      </a:r>
                    </a:p>
                    <a:p>
                      <a:pPr marL="285750" lvl="0" indent="-285750">
                        <a:buFont typeface="Arial" panose="020B0604020202020204" pitchFamily="34" charset="0"/>
                        <a:buChar char="•"/>
                      </a:pPr>
                      <a:r>
                        <a:rPr lang="en-US" sz="1800" kern="1200">
                          <a:solidFill>
                            <a:schemeClr val="tx1"/>
                          </a:solidFill>
                          <a:effectLst/>
                          <a:latin typeface="Roboto"/>
                          <a:ea typeface="+mn-ea"/>
                          <a:cs typeface="+mn-cs"/>
                        </a:rPr>
                        <a:t>Keep it short and descriptive.</a:t>
                      </a:r>
                    </a:p>
                    <a:p>
                      <a:pPr marL="285750" lvl="0" indent="-285750">
                        <a:buFont typeface="Arial" panose="020B0604020202020204" pitchFamily="34" charset="0"/>
                        <a:buChar char="•"/>
                      </a:pPr>
                      <a:r>
                        <a:rPr lang="en-US" sz="1800" kern="1200">
                          <a:solidFill>
                            <a:schemeClr val="tx1"/>
                          </a:solidFill>
                          <a:effectLst/>
                          <a:latin typeface="Roboto"/>
                          <a:ea typeface="+mn-ea"/>
                          <a:cs typeface="+mn-cs"/>
                        </a:rPr>
                        <a:t>Don’t include “image of” or “photo of.”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a:solidFill>
                            <a:schemeClr val="tx1"/>
                          </a:solidFill>
                          <a:effectLst/>
                          <a:latin typeface="Roboto"/>
                          <a:ea typeface="+mn-ea"/>
                          <a:cs typeface="+mn-cs"/>
                        </a:rPr>
                        <a:t>Leave alt text blank if the image is purely decorative.</a:t>
                      </a:r>
                      <a:endParaRPr lang="en-US" sz="1600" b="1">
                        <a:solidFill>
                          <a:srgbClr val="414042"/>
                        </a:solidFill>
                        <a:effectLst/>
                        <a:latin typeface="Roboto"/>
                        <a:ea typeface="Roboto"/>
                        <a:cs typeface="Times New Roman"/>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US" sz="1800" kern="1200">
                        <a:solidFill>
                          <a:schemeClr val="tx1"/>
                        </a:solidFill>
                        <a:effectLst/>
                        <a:latin typeface="+mn-lt"/>
                        <a:ea typeface="+mn-ea"/>
                        <a:cs typeface="+mn-cs"/>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a:latin typeface="Roboto"/>
                <a:ea typeface="Roboto"/>
                <a:cs typeface="Roboto"/>
              </a:rPr>
              <a:t>Writing Effective Alt Text</a:t>
            </a:r>
            <a:endParaRPr lang="en-US">
              <a:cs typeface="Roboto" panose="02000000000000000000" pitchFamily="2" charset="0"/>
            </a:endParaRPr>
          </a:p>
          <a:p>
            <a:endParaRPr lang="en-US">
              <a:cs typeface="Roboto"/>
            </a:endParaRPr>
          </a:p>
        </p:txBody>
      </p:sp>
    </p:spTree>
    <p:extLst>
      <p:ext uri="{BB962C8B-B14F-4D97-AF65-F5344CB8AC3E}">
        <p14:creationId xmlns:p14="http://schemas.microsoft.com/office/powerpoint/2010/main" val="3629243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2264216037"/>
              </p:ext>
            </p:extLst>
          </p:nvPr>
        </p:nvGraphicFramePr>
        <p:xfrm>
          <a:off x="719666" y="670277"/>
          <a:ext cx="4040407" cy="7867390"/>
        </p:xfrm>
        <a:graphic>
          <a:graphicData uri="http://schemas.openxmlformats.org/drawingml/2006/table">
            <a:tbl>
              <a:tblPr firstRow="1" bandRow="1"/>
              <a:tblGrid>
                <a:gridCol w="4040407">
                  <a:extLst>
                    <a:ext uri="{9D8B030D-6E8A-4147-A177-3AD203B41FA5}">
                      <a16:colId xmlns:a16="http://schemas.microsoft.com/office/drawing/2014/main" val="377280143"/>
                    </a:ext>
                  </a:extLst>
                </a:gridCol>
              </a:tblGrid>
              <a:tr h="326127">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a:spcBef>
                          <a:spcPts val="1200"/>
                        </a:spcBef>
                        <a:spcAft>
                          <a:spcPts val="600"/>
                        </a:spcAft>
                      </a:pPr>
                      <a:r>
                        <a:rPr lang="en-US" sz="1800" b="1" kern="1200">
                          <a:solidFill>
                            <a:schemeClr val="tx1"/>
                          </a:solidFill>
                          <a:effectLst/>
                          <a:latin typeface="Roboto"/>
                          <a:ea typeface="+mn-ea"/>
                          <a:cs typeface="+mn-cs"/>
                        </a:rPr>
                        <a:t>Examples:</a:t>
                      </a:r>
                    </a:p>
                    <a:p>
                      <a:endParaRPr lang="en-US" sz="1800" kern="1200">
                        <a:solidFill>
                          <a:schemeClr val="tx1"/>
                        </a:solidFill>
                        <a:effectLst/>
                        <a:latin typeface="+mn-lt"/>
                        <a:ea typeface="+mn-ea"/>
                        <a:cs typeface="+mn-cs"/>
                      </a:endParaRPr>
                    </a:p>
                    <a:p>
                      <a:pPr marL="285750" indent="-285750">
                        <a:buFont typeface="Arial"/>
                        <a:buChar char="•"/>
                      </a:pPr>
                      <a:r>
                        <a:rPr lang="en-US" sz="1800" b="1" kern="1200">
                          <a:solidFill>
                            <a:schemeClr val="tx1"/>
                          </a:solidFill>
                          <a:effectLst/>
                          <a:latin typeface="+mn-lt"/>
                          <a:ea typeface="+mn-ea"/>
                          <a:cs typeface="+mn-cs"/>
                        </a:rPr>
                        <a:t>Alt-text with no context:</a:t>
                      </a:r>
                      <a:br>
                        <a:rPr lang="en-US" sz="1800" b="1" kern="1200">
                          <a:solidFill>
                            <a:srgbClr val="000000"/>
                          </a:solidFill>
                          <a:effectLst/>
                          <a:latin typeface="+mn-lt"/>
                          <a:ea typeface="+mn-ea"/>
                          <a:cs typeface="+mn-cs"/>
                        </a:rPr>
                      </a:br>
                      <a:r>
                        <a:rPr lang="en-US" sz="1800" kern="1200">
                          <a:solidFill>
                            <a:schemeClr val="tx1"/>
                          </a:solidFill>
                          <a:effectLst/>
                          <a:latin typeface="+mn-lt"/>
                          <a:ea typeface="+mn-ea"/>
                          <a:cs typeface="+mn-cs"/>
                        </a:rPr>
                        <a:t>A mostly empty stadium.</a:t>
                      </a:r>
                    </a:p>
                    <a:p>
                      <a:pPr marL="285750" indent="-285750">
                        <a:buFont typeface="Arial"/>
                        <a:buChar char="•"/>
                      </a:pPr>
                      <a:r>
                        <a:rPr lang="en-US" sz="1800" b="1" kern="1200">
                          <a:solidFill>
                            <a:schemeClr val="tx1"/>
                          </a:solidFill>
                          <a:effectLst/>
                          <a:latin typeface="+mn-lt"/>
                          <a:ea typeface="+mn-ea"/>
                          <a:cs typeface="+mn-cs"/>
                        </a:rPr>
                        <a:t>Alt-text on a page about recent turnout for track tryouts:</a:t>
                      </a:r>
                      <a:br>
                        <a:rPr lang="en-US" sz="1800" b="1" kern="1200">
                          <a:solidFill>
                            <a:srgbClr val="000000"/>
                          </a:solidFill>
                          <a:effectLst/>
                          <a:latin typeface="+mn-lt"/>
                          <a:ea typeface="+mn-ea"/>
                          <a:cs typeface="+mn-cs"/>
                        </a:rPr>
                      </a:br>
                      <a:r>
                        <a:rPr lang="en-US" sz="1800" kern="1200">
                          <a:solidFill>
                            <a:schemeClr val="tx1"/>
                          </a:solidFill>
                          <a:effectLst/>
                          <a:latin typeface="+mn-lt"/>
                          <a:ea typeface="+mn-ea"/>
                          <a:cs typeface="+mn-cs"/>
                        </a:rPr>
                        <a:t>Harvard Stadium with two lone runners bounding up the steps.</a:t>
                      </a:r>
                    </a:p>
                    <a:p>
                      <a:pPr marL="285750" indent="-285750">
                        <a:buFont typeface="Arial"/>
                        <a:buChar char="•"/>
                      </a:pPr>
                      <a:r>
                        <a:rPr lang="en-US" sz="1800" b="1" kern="1200">
                          <a:solidFill>
                            <a:schemeClr val="tx1"/>
                          </a:solidFill>
                          <a:effectLst/>
                          <a:latin typeface="+mn-lt"/>
                          <a:ea typeface="+mn-ea"/>
                          <a:cs typeface="+mn-cs"/>
                        </a:rPr>
                        <a:t>Alt-text on page about renovation projects:</a:t>
                      </a:r>
                      <a:br>
                        <a:rPr lang="en-US" sz="1800" b="1" kern="1200">
                          <a:solidFill>
                            <a:srgbClr val="000000"/>
                          </a:solidFill>
                          <a:effectLst/>
                          <a:latin typeface="+mn-lt"/>
                          <a:ea typeface="+mn-ea"/>
                          <a:cs typeface="+mn-cs"/>
                        </a:rPr>
                      </a:br>
                      <a:r>
                        <a:rPr lang="en-US" sz="1800" kern="1200">
                          <a:solidFill>
                            <a:schemeClr val="tx1"/>
                          </a:solidFill>
                          <a:effectLst/>
                          <a:latin typeface="+mn-lt"/>
                          <a:ea typeface="+mn-ea"/>
                          <a:cs typeface="+mn-cs"/>
                        </a:rPr>
                        <a:t>Harvard Stadium with cracked concrete pillars.</a:t>
                      </a: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US" sz="1800" kern="1200">
                        <a:solidFill>
                          <a:schemeClr val="tx1"/>
                        </a:solidFill>
                        <a:effectLst/>
                        <a:latin typeface="+mn-lt"/>
                        <a:ea typeface="+mn-ea"/>
                        <a:cs typeface="+mn-cs"/>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a:latin typeface="Roboto"/>
                <a:ea typeface="Roboto"/>
                <a:cs typeface="Roboto"/>
              </a:rPr>
              <a:t>Writing Effective Alt Text</a:t>
            </a:r>
            <a:endParaRPr lang="en-US">
              <a:cs typeface="Roboto" panose="02000000000000000000" pitchFamily="2" charset="0"/>
            </a:endParaRPr>
          </a:p>
          <a:p>
            <a:endParaRPr lang="en-US">
              <a:cs typeface="Roboto"/>
            </a:endParaRPr>
          </a:p>
        </p:txBody>
      </p:sp>
      <p:pic>
        <p:nvPicPr>
          <p:cNvPr id="3074" name="Picture 2" descr="A mostly empty stadium.">
            <a:extLst>
              <a:ext uri="{FF2B5EF4-FFF2-40B4-BE49-F238E27FC236}">
                <a16:creationId xmlns:a16="http://schemas.microsoft.com/office/drawing/2014/main" id="{5A519587-3B82-F004-A12E-414D24E8D2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3738" y="1431421"/>
            <a:ext cx="4880304" cy="3251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9290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idx="4294967295"/>
          </p:nvPr>
        </p:nvSpPr>
        <p:spPr>
          <a:xfrm>
            <a:off x="487012" y="1674813"/>
            <a:ext cx="9795226" cy="1897062"/>
          </a:xfrm>
        </p:spPr>
        <p:txBody>
          <a:bodyPr rtlCol="0">
            <a:noAutofit/>
          </a:bodyPr>
          <a:lstStyle/>
          <a:p>
            <a:r>
              <a:rPr lang="en-US" sz="7200">
                <a:solidFill>
                  <a:srgbClr val="005E6E"/>
                </a:solidFill>
                <a:latin typeface="Rajdhani"/>
                <a:ea typeface="Roboto"/>
              </a:rPr>
              <a:t>Appendix</a:t>
            </a:r>
            <a:endParaRPr lang="en-US"/>
          </a:p>
        </p:txBody>
      </p:sp>
      <p:sp>
        <p:nvSpPr>
          <p:cNvPr id="3" name="Title 1">
            <a:extLst>
              <a:ext uri="{FF2B5EF4-FFF2-40B4-BE49-F238E27FC236}">
                <a16:creationId xmlns:a16="http://schemas.microsoft.com/office/drawing/2014/main" id="{A7DEAB58-DF06-0D18-0B7E-30F7C16886C3}"/>
              </a:ext>
            </a:extLst>
          </p:cNvPr>
          <p:cNvSpPr txBox="1">
            <a:spLocks/>
          </p:cNvSpPr>
          <p:nvPr/>
        </p:nvSpPr>
        <p:spPr>
          <a:xfrm>
            <a:off x="487012" y="3814245"/>
            <a:ext cx="6714565" cy="6582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r>
              <a:rPr lang="en-US" sz="4000">
                <a:solidFill>
                  <a:srgbClr val="920075"/>
                </a:solidFill>
                <a:latin typeface="Roboto Medium"/>
                <a:ea typeface="Roboto Medium"/>
                <a:cs typeface="Roboto Medium"/>
              </a:rPr>
              <a:t>Where to go to learn more</a:t>
            </a:r>
            <a:endParaRPr lang="en-US"/>
          </a:p>
        </p:txBody>
      </p:sp>
    </p:spTree>
    <p:extLst>
      <p:ext uri="{BB962C8B-B14F-4D97-AF65-F5344CB8AC3E}">
        <p14:creationId xmlns:p14="http://schemas.microsoft.com/office/powerpoint/2010/main" val="748119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1038889577"/>
              </p:ext>
            </p:extLst>
          </p:nvPr>
        </p:nvGraphicFramePr>
        <p:xfrm>
          <a:off x="722058" y="776589"/>
          <a:ext cx="11127045" cy="1016508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712704">
                <a:tc>
                  <a:txBody>
                    <a:bodyPr/>
                    <a:lstStyle/>
                    <a:p>
                      <a:pPr marL="342900" marR="0" lvl="0" indent="-342900" algn="l">
                        <a:lnSpc>
                          <a:spcPct val="100000"/>
                        </a:lnSpc>
                        <a:spcBef>
                          <a:spcPts val="1200"/>
                        </a:spcBef>
                        <a:spcAft>
                          <a:spcPts val="600"/>
                        </a:spcAft>
                        <a:buClr>
                          <a:srgbClr val="920075"/>
                        </a:buClr>
                        <a:buFont typeface="Wingdings"/>
                        <a:buChar char="q"/>
                      </a:pPr>
                      <a:r>
                        <a:rPr lang="en-US" sz="1700" b="0" i="0">
                          <a:latin typeface="Roboto"/>
                        </a:rPr>
                        <a:t>Apply text alternatives to images with the Alt entry</a:t>
                      </a:r>
                      <a:endParaRPr lang="en-US" sz="1800" b="0" i="0" u="none" strike="noStrike" noProof="0">
                        <a:solidFill>
                          <a:srgbClr val="1D1D1D"/>
                        </a:solidFill>
                        <a:effectLst/>
                        <a:latin typeface="Roboto"/>
                      </a:endParaRPr>
                    </a:p>
                    <a:p>
                      <a:pPr marL="342900" marR="0" lvl="0" indent="-342900" algn="l">
                        <a:lnSpc>
                          <a:spcPct val="100000"/>
                        </a:lnSpc>
                        <a:spcBef>
                          <a:spcPts val="1200"/>
                        </a:spcBef>
                        <a:spcAft>
                          <a:spcPts val="600"/>
                        </a:spcAft>
                        <a:buClr>
                          <a:srgbClr val="920075"/>
                        </a:buClr>
                        <a:buFont typeface="Wingdings"/>
                        <a:buChar char="q"/>
                      </a:pPr>
                      <a:r>
                        <a:rPr lang="en-US" sz="1700" b="0" i="0">
                          <a:latin typeface="Roboto"/>
                        </a:rPr>
                        <a:t>Create bookmarks in long, segmented PDF documents</a:t>
                      </a:r>
                    </a:p>
                    <a:p>
                      <a:pPr marL="342900" marR="0" lvl="0" indent="-342900" algn="l">
                        <a:lnSpc>
                          <a:spcPct val="100000"/>
                        </a:lnSpc>
                        <a:spcBef>
                          <a:spcPts val="1200"/>
                        </a:spcBef>
                        <a:spcAft>
                          <a:spcPts val="600"/>
                        </a:spcAft>
                        <a:buClr>
                          <a:srgbClr val="920075"/>
                        </a:buClr>
                        <a:buFont typeface="Wingdings"/>
                        <a:buChar char="q"/>
                      </a:pPr>
                      <a:r>
                        <a:rPr lang="en-US" sz="1700" b="0" i="0">
                          <a:latin typeface="Roboto"/>
                        </a:rPr>
                        <a:t>Ensure correct tab order and reading order (see </a:t>
                      </a:r>
                      <a:r>
                        <a:rPr lang="en-US" sz="1700" b="1" i="0">
                          <a:latin typeface="Roboto"/>
                        </a:rPr>
                        <a:t>PDF Accessibility 101</a:t>
                      </a:r>
                      <a:r>
                        <a:rPr lang="en-US" sz="1700" b="0" i="0">
                          <a:latin typeface="Roboto"/>
                        </a:rPr>
                        <a:t> seminar)</a:t>
                      </a:r>
                    </a:p>
                    <a:p>
                      <a:pPr marL="342900" marR="0" lvl="0" indent="-342900" algn="l">
                        <a:lnSpc>
                          <a:spcPct val="100000"/>
                        </a:lnSpc>
                        <a:spcBef>
                          <a:spcPts val="1200"/>
                        </a:spcBef>
                        <a:spcAft>
                          <a:spcPts val="600"/>
                        </a:spcAft>
                        <a:buClr>
                          <a:srgbClr val="920075"/>
                        </a:buClr>
                        <a:buFont typeface="Wingdings"/>
                        <a:buChar char="q"/>
                      </a:pPr>
                      <a:r>
                        <a:rPr lang="en-US" sz="1700" b="0" i="0">
                          <a:latin typeface="Roboto"/>
                        </a:rPr>
                        <a:t>Hide decorative elements with the artifact tag</a:t>
                      </a:r>
                    </a:p>
                    <a:p>
                      <a:pPr marL="342900" marR="0" lvl="0" indent="-342900" algn="l">
                        <a:lnSpc>
                          <a:spcPct val="100000"/>
                        </a:lnSpc>
                        <a:spcBef>
                          <a:spcPts val="1200"/>
                        </a:spcBef>
                        <a:spcAft>
                          <a:spcPts val="600"/>
                        </a:spcAft>
                        <a:buClr>
                          <a:srgbClr val="920075"/>
                        </a:buClr>
                        <a:buFont typeface="Wingdings"/>
                        <a:buChar char="q"/>
                      </a:pPr>
                      <a:r>
                        <a:rPr lang="en-US" sz="1700" b="0" i="0">
                          <a:latin typeface="Roboto"/>
                        </a:rPr>
                        <a:t>Indicate required form controls</a:t>
                      </a:r>
                    </a:p>
                    <a:p>
                      <a:pPr marL="342900" marR="0" lvl="0" indent="-342900" algn="l">
                        <a:lnSpc>
                          <a:spcPct val="100000"/>
                        </a:lnSpc>
                        <a:spcBef>
                          <a:spcPts val="1200"/>
                        </a:spcBef>
                        <a:spcAft>
                          <a:spcPts val="600"/>
                        </a:spcAft>
                        <a:buClr>
                          <a:srgbClr val="920075"/>
                        </a:buClr>
                        <a:buFont typeface="Wingdings"/>
                        <a:buChar char="q"/>
                      </a:pPr>
                      <a:r>
                        <a:rPr lang="en-US" sz="1700" b="0" i="0">
                          <a:latin typeface="Roboto"/>
                        </a:rPr>
                        <a:t>Use table elements for table markup</a:t>
                      </a:r>
                    </a:p>
                    <a:p>
                      <a:pPr marL="342900" marR="0" lvl="0" indent="-342900" algn="l">
                        <a:lnSpc>
                          <a:spcPct val="100000"/>
                        </a:lnSpc>
                        <a:spcBef>
                          <a:spcPts val="1200"/>
                        </a:spcBef>
                        <a:spcAft>
                          <a:spcPts val="600"/>
                        </a:spcAft>
                        <a:buClr>
                          <a:srgbClr val="920075"/>
                        </a:buClr>
                        <a:buFont typeface="Wingdings"/>
                        <a:buChar char="q"/>
                      </a:pPr>
                      <a:r>
                        <a:rPr lang="en-US" sz="1700" b="0" i="0">
                          <a:latin typeface="Roboto"/>
                        </a:rPr>
                        <a:t>Provide definitions for abbreviations via an E entry for a structure element</a:t>
                      </a:r>
                    </a:p>
                    <a:p>
                      <a:pPr marL="342900" marR="0" lvl="0" indent="-342900" algn="l">
                        <a:lnSpc>
                          <a:spcPct val="100000"/>
                        </a:lnSpc>
                        <a:spcBef>
                          <a:spcPts val="1200"/>
                        </a:spcBef>
                        <a:spcAft>
                          <a:spcPts val="600"/>
                        </a:spcAft>
                        <a:buClr>
                          <a:srgbClr val="920075"/>
                        </a:buClr>
                        <a:buFont typeface="Wingdings"/>
                        <a:buChar char="q"/>
                      </a:pPr>
                      <a:r>
                        <a:rPr lang="en-US" sz="1700" b="0" i="0">
                          <a:latin typeface="Roboto"/>
                        </a:rPr>
                        <a:t>Providing Optical Character Recognition (OCR) on a scanned document to provide actual text</a:t>
                      </a:r>
                    </a:p>
                    <a:p>
                      <a:pPr marL="342900" marR="0" lvl="0" indent="-342900" algn="l">
                        <a:lnSpc>
                          <a:spcPct val="100000"/>
                        </a:lnSpc>
                        <a:spcBef>
                          <a:spcPts val="1200"/>
                        </a:spcBef>
                        <a:spcAft>
                          <a:spcPts val="600"/>
                        </a:spcAft>
                        <a:buClr>
                          <a:srgbClr val="920075"/>
                        </a:buClr>
                        <a:buFont typeface="Wingdings"/>
                        <a:buChar char="q"/>
                      </a:pPr>
                      <a:r>
                        <a:rPr lang="en-US" sz="1700" b="0" i="0">
                          <a:latin typeface="Roboto"/>
                        </a:rPr>
                        <a:t>Provide headings by marking content with heading tags</a:t>
                      </a:r>
                    </a:p>
                    <a:p>
                      <a:pPr marL="342900" marR="0" lvl="0" indent="-342900" algn="l">
                        <a:lnSpc>
                          <a:spcPct val="100000"/>
                        </a:lnSpc>
                        <a:spcBef>
                          <a:spcPts val="1200"/>
                        </a:spcBef>
                        <a:spcAft>
                          <a:spcPts val="600"/>
                        </a:spcAft>
                        <a:buClr>
                          <a:srgbClr val="920075"/>
                        </a:buClr>
                        <a:buFont typeface="Wingdings"/>
                        <a:buChar char="q"/>
                      </a:pPr>
                      <a:r>
                        <a:rPr lang="en-US" sz="1700" b="0" i="0">
                          <a:latin typeface="Roboto"/>
                        </a:rPr>
                        <a:t>Provide links and link text using the Link annotation and the /Link structure element</a:t>
                      </a:r>
                    </a:p>
                    <a:p>
                      <a:pPr marL="342900" marR="0" lvl="0" indent="-342900" algn="l">
                        <a:lnSpc>
                          <a:spcPct val="100000"/>
                        </a:lnSpc>
                        <a:spcBef>
                          <a:spcPts val="1200"/>
                        </a:spcBef>
                        <a:spcAft>
                          <a:spcPts val="600"/>
                        </a:spcAft>
                        <a:buClr>
                          <a:srgbClr val="920075"/>
                        </a:buClr>
                        <a:buAutoNum type="arabicPeriod"/>
                      </a:pPr>
                      <a:endParaRPr lang="en-US" sz="1700" b="0" i="0">
                        <a:latin typeface="Roboto"/>
                      </a:endParaRPr>
                    </a:p>
                    <a:p>
                      <a:pPr marL="342900" marR="0" lvl="0" indent="-342900" algn="l">
                        <a:lnSpc>
                          <a:spcPct val="100000"/>
                        </a:lnSpc>
                        <a:spcBef>
                          <a:spcPts val="1200"/>
                        </a:spcBef>
                        <a:spcAft>
                          <a:spcPts val="600"/>
                        </a:spcAft>
                        <a:buClr>
                          <a:srgbClr val="920075"/>
                        </a:buClr>
                        <a:buAutoNum type="arabicPeriod"/>
                      </a:pPr>
                      <a:endParaRPr lang="en-US" sz="1800" b="0" i="0" u="none" strike="noStrike" noProof="0">
                        <a:solidFill>
                          <a:srgbClr val="1D1D1D"/>
                        </a:solidFill>
                        <a:effectLst/>
                        <a:latin typeface="Roboto"/>
                      </a:endParaRPr>
                    </a:p>
                    <a:p>
                      <a:pPr marL="285750" marR="0" lvl="0" indent="-285750" algn="l">
                        <a:lnSpc>
                          <a:spcPct val="100000"/>
                        </a:lnSpc>
                        <a:spcBef>
                          <a:spcPts val="1200"/>
                        </a:spcBef>
                        <a:spcAft>
                          <a:spcPts val="600"/>
                        </a:spcAft>
                        <a:buClr>
                          <a:srgbClr val="920075"/>
                        </a:buClr>
                        <a:buFont typeface="Arial"/>
                        <a:buChar char="•"/>
                      </a:pPr>
                      <a:endParaRPr lang="en-US" sz="1800" b="0" i="0" u="none" strike="noStrike" noProof="0">
                        <a:solidFill>
                          <a:srgbClr val="1D1D1D"/>
                        </a:solidFill>
                        <a:effectLst/>
                        <a:latin typeface="Roboto"/>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0" marR="0" indent="0">
                        <a:lnSpc>
                          <a:spcPct val="150000"/>
                        </a:lnSpc>
                        <a:spcBef>
                          <a:spcPts val="1200"/>
                        </a:spcBef>
                        <a:spcAft>
                          <a:spcPts val="600"/>
                        </a:spcAft>
                        <a:buClr>
                          <a:srgbClr val="920075"/>
                        </a:buClr>
                        <a:buNone/>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a:latin typeface="Roboto"/>
                <a:ea typeface="Roboto"/>
                <a:cs typeface="Roboto"/>
              </a:rPr>
              <a:t>The WCAG Outlines 23 Areas to Remediate (1-10)</a:t>
            </a:r>
            <a:endParaRPr lang="en-US" sz="2600">
              <a:cs typeface="Roboto"/>
            </a:endParaRPr>
          </a:p>
          <a:p>
            <a:endParaRPr lang="en-US">
              <a:cs typeface="Roboto"/>
            </a:endParaRPr>
          </a:p>
        </p:txBody>
      </p:sp>
      <p:sp>
        <p:nvSpPr>
          <p:cNvPr id="3" name="Title 1">
            <a:extLst>
              <a:ext uri="{FF2B5EF4-FFF2-40B4-BE49-F238E27FC236}">
                <a16:creationId xmlns:a16="http://schemas.microsoft.com/office/drawing/2014/main" id="{11EB0DC5-EDAC-4C65-8C73-4040DE755631}"/>
              </a:ext>
            </a:extLst>
          </p:cNvPr>
          <p:cNvSpPr txBox="1">
            <a:spLocks/>
          </p:cNvSpPr>
          <p:nvPr/>
        </p:nvSpPr>
        <p:spPr>
          <a:xfrm>
            <a:off x="6724124" y="1168411"/>
            <a:ext cx="5000065" cy="658262"/>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920075"/>
                </a:solidFill>
                <a:latin typeface="Roboto Medium"/>
                <a:ea typeface="Roboto Medium"/>
                <a:cs typeface="Roboto Medium"/>
              </a:rPr>
              <a:t>*This checklist assumes you know how to use Acrobat's Accessibility Tools. If you do not, please visit me during our </a:t>
            </a:r>
            <a:r>
              <a:rPr lang="en-US" sz="1200" b="1">
                <a:solidFill>
                  <a:srgbClr val="920075"/>
                </a:solidFill>
                <a:latin typeface="Roboto Medium"/>
                <a:ea typeface="Roboto Medium"/>
                <a:cs typeface="Roboto Medium"/>
              </a:rPr>
              <a:t>monthly accessibility office hours or reach out to me over email for a tutorial! :)</a:t>
            </a:r>
            <a:endParaRPr lang="en-US" sz="1200">
              <a:cs typeface="Roboto"/>
            </a:endParaRPr>
          </a:p>
        </p:txBody>
      </p:sp>
    </p:spTree>
    <p:extLst>
      <p:ext uri="{BB962C8B-B14F-4D97-AF65-F5344CB8AC3E}">
        <p14:creationId xmlns:p14="http://schemas.microsoft.com/office/powerpoint/2010/main" val="23423871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1370773176"/>
              </p:ext>
            </p:extLst>
          </p:nvPr>
        </p:nvGraphicFramePr>
        <p:xfrm>
          <a:off x="722058" y="776589"/>
          <a:ext cx="11127045" cy="1261872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52777">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712704">
                <a:tc>
                  <a:txBody>
                    <a:bodyPr/>
                    <a:lstStyle/>
                    <a:p>
                      <a:pPr marL="342900" marR="0" lvl="0" indent="-342900" algn="l">
                        <a:lnSpc>
                          <a:spcPct val="100000"/>
                        </a:lnSpc>
                        <a:spcBef>
                          <a:spcPts val="1200"/>
                        </a:spcBef>
                        <a:spcAft>
                          <a:spcPts val="600"/>
                        </a:spcAft>
                        <a:buClr>
                          <a:srgbClr val="920075"/>
                        </a:buClr>
                        <a:buFont typeface="Wingdings"/>
                        <a:buChar char="q"/>
                      </a:pPr>
                      <a:r>
                        <a:rPr lang="en-US" sz="1700" b="0" i="0">
                          <a:latin typeface="Roboto"/>
                        </a:rPr>
                        <a:t>Provide name, role, and value information for form fields</a:t>
                      </a:r>
                    </a:p>
                    <a:p>
                      <a:pPr marL="342900" marR="0" lvl="0" indent="-342900" algn="l">
                        <a:lnSpc>
                          <a:spcPct val="100000"/>
                        </a:lnSpc>
                        <a:spcBef>
                          <a:spcPts val="1200"/>
                        </a:spcBef>
                        <a:spcAft>
                          <a:spcPts val="600"/>
                        </a:spcAft>
                        <a:buClr>
                          <a:srgbClr val="920075"/>
                        </a:buClr>
                        <a:buFont typeface="Wingdings"/>
                        <a:buChar char="q"/>
                      </a:pPr>
                      <a:r>
                        <a:rPr lang="en-US" sz="1700" b="0" i="0">
                          <a:latin typeface="Roboto"/>
                        </a:rPr>
                        <a:t>Provide replacement text using the /Alt entry for links</a:t>
                      </a:r>
                    </a:p>
                    <a:p>
                      <a:pPr marL="342900" marR="0" lvl="0" indent="-342900" algn="l">
                        <a:lnSpc>
                          <a:spcPct val="100000"/>
                        </a:lnSpc>
                        <a:spcBef>
                          <a:spcPts val="1200"/>
                        </a:spcBef>
                        <a:spcAft>
                          <a:spcPts val="600"/>
                        </a:spcAft>
                        <a:buClr>
                          <a:srgbClr val="920075"/>
                        </a:buClr>
                        <a:buFont typeface="Wingdings"/>
                        <a:buChar char="q"/>
                      </a:pPr>
                      <a:r>
                        <a:rPr lang="en-US" sz="1700" b="0" i="0">
                          <a:latin typeface="Roboto"/>
                        </a:rPr>
                        <a:t>Provide running headers and footers</a:t>
                      </a:r>
                    </a:p>
                    <a:p>
                      <a:pPr marL="342900" marR="0" lvl="0" indent="-342900" algn="l">
                        <a:lnSpc>
                          <a:spcPct val="100000"/>
                        </a:lnSpc>
                        <a:spcBef>
                          <a:spcPts val="1200"/>
                        </a:spcBef>
                        <a:spcAft>
                          <a:spcPts val="600"/>
                        </a:spcAft>
                        <a:buClr>
                          <a:srgbClr val="920075"/>
                        </a:buClr>
                        <a:buFont typeface="Wingdings"/>
                        <a:buChar char="q"/>
                      </a:pPr>
                      <a:r>
                        <a:rPr lang="en-US" sz="1700" b="0" i="0">
                          <a:latin typeface="Roboto"/>
                        </a:rPr>
                        <a:t>Provide submit buttons with the submit-form action</a:t>
                      </a:r>
                    </a:p>
                    <a:p>
                      <a:pPr marL="342900" marR="0" lvl="0" indent="-342900" algn="l">
                        <a:lnSpc>
                          <a:spcPct val="100000"/>
                        </a:lnSpc>
                        <a:spcBef>
                          <a:spcPts val="1200"/>
                        </a:spcBef>
                        <a:spcAft>
                          <a:spcPts val="600"/>
                        </a:spcAft>
                        <a:buClr>
                          <a:srgbClr val="920075"/>
                        </a:buClr>
                        <a:buFont typeface="Wingdings"/>
                        <a:buChar char="q"/>
                      </a:pPr>
                      <a:r>
                        <a:rPr lang="en-US" sz="1700" b="0" i="0">
                          <a:latin typeface="Roboto"/>
                        </a:rPr>
                        <a:t>Set the default language using the /Lang entry in the document catalogue</a:t>
                      </a:r>
                    </a:p>
                    <a:p>
                      <a:pPr marL="342900" marR="0" lvl="0" indent="-342900" algn="l">
                        <a:lnSpc>
                          <a:spcPct val="100000"/>
                        </a:lnSpc>
                        <a:spcBef>
                          <a:spcPts val="1200"/>
                        </a:spcBef>
                        <a:spcAft>
                          <a:spcPts val="600"/>
                        </a:spcAft>
                        <a:buClr>
                          <a:srgbClr val="920075"/>
                        </a:buClr>
                        <a:buFont typeface="Wingdings"/>
                        <a:buChar char="q"/>
                      </a:pPr>
                      <a:r>
                        <a:rPr lang="en-US" sz="1700" b="0" i="0">
                          <a:latin typeface="Roboto"/>
                        </a:rPr>
                        <a:t>Specify consistent page numbering for multi-page documents</a:t>
                      </a:r>
                    </a:p>
                    <a:p>
                      <a:pPr marL="342900" marR="0" lvl="0" indent="-342900" algn="l">
                        <a:lnSpc>
                          <a:spcPct val="100000"/>
                        </a:lnSpc>
                        <a:spcBef>
                          <a:spcPts val="1200"/>
                        </a:spcBef>
                        <a:spcAft>
                          <a:spcPts val="600"/>
                        </a:spcAft>
                        <a:buClr>
                          <a:srgbClr val="920075"/>
                        </a:buClr>
                        <a:buFont typeface="Wingdings"/>
                        <a:buChar char="q"/>
                      </a:pPr>
                      <a:r>
                        <a:rPr lang="en-US" sz="1700" b="0" i="0">
                          <a:latin typeface="Roboto"/>
                        </a:rPr>
                        <a:t>Specify the document title using the Title entry in the document information dictionary</a:t>
                      </a:r>
                    </a:p>
                    <a:p>
                      <a:pPr marL="342900" marR="0" lvl="0" indent="-342900" algn="l">
                        <a:lnSpc>
                          <a:spcPct val="100000"/>
                        </a:lnSpc>
                        <a:spcBef>
                          <a:spcPts val="1200"/>
                        </a:spcBef>
                        <a:spcAft>
                          <a:spcPts val="600"/>
                        </a:spcAft>
                        <a:buClr>
                          <a:srgbClr val="920075"/>
                        </a:buClr>
                        <a:buFont typeface="Wingdings"/>
                        <a:buChar char="q"/>
                      </a:pPr>
                      <a:r>
                        <a:rPr lang="en-US" sz="1700" b="0" i="0">
                          <a:latin typeface="Roboto"/>
                        </a:rPr>
                        <a:t>Specify the language for a passage or phrase with the Lang entry</a:t>
                      </a:r>
                    </a:p>
                    <a:p>
                      <a:pPr marL="342900" marR="0" lvl="0" indent="-342900" algn="l">
                        <a:lnSpc>
                          <a:spcPct val="100000"/>
                        </a:lnSpc>
                        <a:spcBef>
                          <a:spcPts val="1200"/>
                        </a:spcBef>
                        <a:spcAft>
                          <a:spcPts val="600"/>
                        </a:spcAft>
                        <a:buClr>
                          <a:srgbClr val="920075"/>
                        </a:buClr>
                        <a:buFont typeface="Wingdings"/>
                        <a:buChar char="q"/>
                      </a:pPr>
                      <a:r>
                        <a:rPr lang="en-US" sz="1700" b="0" i="0">
                          <a:latin typeface="Roboto"/>
                        </a:rPr>
                        <a:t>Use Adobe Acrobat Pro's Table Editor to repair mistagged tables</a:t>
                      </a:r>
                    </a:p>
                    <a:p>
                      <a:pPr marL="342900" marR="0" lvl="0" indent="-342900" algn="l">
                        <a:lnSpc>
                          <a:spcPct val="100000"/>
                        </a:lnSpc>
                        <a:spcBef>
                          <a:spcPts val="1200"/>
                        </a:spcBef>
                        <a:spcAft>
                          <a:spcPts val="600"/>
                        </a:spcAft>
                        <a:buClr>
                          <a:srgbClr val="920075"/>
                        </a:buClr>
                        <a:buFont typeface="Wingdings"/>
                        <a:buChar char="q"/>
                      </a:pPr>
                      <a:r>
                        <a:rPr lang="en-US" sz="1700" b="0" i="0">
                          <a:latin typeface="Roboto"/>
                        </a:rPr>
                        <a:t>Use List tags for lists</a:t>
                      </a:r>
                    </a:p>
                    <a:p>
                      <a:pPr marL="342900" marR="0" lvl="0" indent="-342900" algn="l">
                        <a:lnSpc>
                          <a:spcPct val="100000"/>
                        </a:lnSpc>
                        <a:spcBef>
                          <a:spcPts val="1200"/>
                        </a:spcBef>
                        <a:spcAft>
                          <a:spcPts val="600"/>
                        </a:spcAft>
                        <a:buClr>
                          <a:srgbClr val="920075"/>
                        </a:buClr>
                        <a:buFont typeface="Wingdings"/>
                        <a:buChar char="q"/>
                      </a:pPr>
                      <a:endParaRPr lang="en-US" sz="1700" b="0" i="0">
                        <a:latin typeface="Roboto"/>
                      </a:endParaRPr>
                    </a:p>
                    <a:p>
                      <a:pPr marL="342900" marR="0" lvl="0" indent="-342900" algn="l">
                        <a:lnSpc>
                          <a:spcPct val="100000"/>
                        </a:lnSpc>
                        <a:spcBef>
                          <a:spcPts val="1200"/>
                        </a:spcBef>
                        <a:spcAft>
                          <a:spcPts val="600"/>
                        </a:spcAft>
                        <a:buClr>
                          <a:srgbClr val="920075"/>
                        </a:buClr>
                        <a:buFont typeface="Wingdings"/>
                        <a:buChar char="q"/>
                      </a:pPr>
                      <a:endParaRPr lang="en-US" sz="1700" b="0" i="0">
                        <a:latin typeface="Roboto"/>
                      </a:endParaRPr>
                    </a:p>
                    <a:p>
                      <a:pPr marL="342900" marR="0" lvl="0" indent="-342900" algn="l">
                        <a:lnSpc>
                          <a:spcPct val="100000"/>
                        </a:lnSpc>
                        <a:spcBef>
                          <a:spcPts val="1200"/>
                        </a:spcBef>
                        <a:spcAft>
                          <a:spcPts val="600"/>
                        </a:spcAft>
                        <a:buClr>
                          <a:srgbClr val="920075"/>
                        </a:buClr>
                        <a:buFont typeface="Wingdings"/>
                        <a:buChar char="q"/>
                      </a:pPr>
                      <a:endParaRPr lang="en-US" sz="1700" b="0" i="0">
                        <a:latin typeface="Roboto"/>
                      </a:endParaRPr>
                    </a:p>
                    <a:p>
                      <a:pPr marL="342900" marR="0" lvl="0" indent="-342900" algn="l">
                        <a:lnSpc>
                          <a:spcPct val="100000"/>
                        </a:lnSpc>
                        <a:spcBef>
                          <a:spcPts val="1200"/>
                        </a:spcBef>
                        <a:spcAft>
                          <a:spcPts val="600"/>
                        </a:spcAft>
                        <a:buClr>
                          <a:srgbClr val="920075"/>
                        </a:buClr>
                        <a:buFont typeface="Wingdings"/>
                        <a:buChar char="q"/>
                      </a:pPr>
                      <a:endParaRPr lang="en-US" sz="1800" b="0" i="0">
                        <a:latin typeface="Roboto"/>
                      </a:endParaRPr>
                    </a:p>
                    <a:p>
                      <a:pPr marL="342900" marR="0" lvl="0" indent="-342900" algn="l">
                        <a:lnSpc>
                          <a:spcPct val="100000"/>
                        </a:lnSpc>
                        <a:spcBef>
                          <a:spcPts val="1200"/>
                        </a:spcBef>
                        <a:spcAft>
                          <a:spcPts val="600"/>
                        </a:spcAft>
                        <a:buClr>
                          <a:srgbClr val="920075"/>
                        </a:buClr>
                        <a:buFont typeface="Wingdings"/>
                        <a:buChar char="q"/>
                      </a:pPr>
                      <a:endParaRPr lang="en-US" sz="1700" b="0" i="0">
                        <a:latin typeface="Roboto"/>
                      </a:endParaRPr>
                    </a:p>
                    <a:p>
                      <a:pPr marL="342900" marR="0" lvl="0" indent="-342900" algn="l">
                        <a:lnSpc>
                          <a:spcPct val="100000"/>
                        </a:lnSpc>
                        <a:spcBef>
                          <a:spcPts val="1200"/>
                        </a:spcBef>
                        <a:spcAft>
                          <a:spcPts val="600"/>
                        </a:spcAft>
                        <a:buClr>
                          <a:srgbClr val="920075"/>
                        </a:buClr>
                        <a:buAutoNum type="arabicPeriod"/>
                      </a:pPr>
                      <a:endParaRPr lang="en-US" sz="1700" b="0" i="0">
                        <a:latin typeface="Roboto"/>
                      </a:endParaRPr>
                    </a:p>
                    <a:p>
                      <a:pPr marL="342900" marR="0" lvl="0" indent="-342900" algn="l">
                        <a:lnSpc>
                          <a:spcPct val="100000"/>
                        </a:lnSpc>
                        <a:spcBef>
                          <a:spcPts val="1200"/>
                        </a:spcBef>
                        <a:spcAft>
                          <a:spcPts val="600"/>
                        </a:spcAft>
                        <a:buClr>
                          <a:srgbClr val="920075"/>
                        </a:buClr>
                        <a:buAutoNum type="arabicPeriod"/>
                      </a:pPr>
                      <a:endParaRPr lang="en-US" sz="1800" b="0" i="0" u="none" strike="noStrike" noProof="0">
                        <a:solidFill>
                          <a:srgbClr val="1D1D1D"/>
                        </a:solidFill>
                        <a:effectLst/>
                        <a:latin typeface="Roboto"/>
                      </a:endParaRPr>
                    </a:p>
                    <a:p>
                      <a:pPr marL="285750" marR="0" lvl="0" indent="-285750" algn="l">
                        <a:lnSpc>
                          <a:spcPct val="100000"/>
                        </a:lnSpc>
                        <a:spcBef>
                          <a:spcPts val="1200"/>
                        </a:spcBef>
                        <a:spcAft>
                          <a:spcPts val="600"/>
                        </a:spcAft>
                        <a:buClr>
                          <a:srgbClr val="920075"/>
                        </a:buClr>
                        <a:buFont typeface="Arial"/>
                        <a:buChar char="•"/>
                      </a:pPr>
                      <a:endParaRPr lang="en-US" sz="1800" b="0" i="0" u="none" strike="noStrike" noProof="0">
                        <a:solidFill>
                          <a:srgbClr val="1D1D1D"/>
                        </a:solidFill>
                        <a:effectLst/>
                        <a:latin typeface="Roboto"/>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0" marR="0" indent="0">
                        <a:lnSpc>
                          <a:spcPct val="150000"/>
                        </a:lnSpc>
                        <a:spcBef>
                          <a:spcPts val="1200"/>
                        </a:spcBef>
                        <a:spcAft>
                          <a:spcPts val="600"/>
                        </a:spcAft>
                        <a:buClr>
                          <a:srgbClr val="920075"/>
                        </a:buClr>
                        <a:buNone/>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a:latin typeface="Roboto"/>
                <a:ea typeface="Roboto"/>
                <a:cs typeface="Roboto"/>
              </a:rPr>
              <a:t>The WCAG Outlines 23 Areas to Remediate (11-21)</a:t>
            </a:r>
            <a:endParaRPr lang="en-US" sz="2600">
              <a:cs typeface="Roboto"/>
            </a:endParaRPr>
          </a:p>
          <a:p>
            <a:endParaRPr lang="en-US">
              <a:cs typeface="Roboto"/>
            </a:endParaRPr>
          </a:p>
        </p:txBody>
      </p:sp>
    </p:spTree>
    <p:extLst>
      <p:ext uri="{BB962C8B-B14F-4D97-AF65-F5344CB8AC3E}">
        <p14:creationId xmlns:p14="http://schemas.microsoft.com/office/powerpoint/2010/main" val="2327333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2615949944"/>
              </p:ext>
            </p:extLst>
          </p:nvPr>
        </p:nvGraphicFramePr>
        <p:xfrm>
          <a:off x="722058" y="776589"/>
          <a:ext cx="11127045" cy="969264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52777">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712704">
                <a:tc>
                  <a:txBody>
                    <a:bodyPr/>
                    <a:lstStyle/>
                    <a:p>
                      <a:pPr marL="342900" marR="0" lvl="0" indent="-342900" algn="l">
                        <a:lnSpc>
                          <a:spcPct val="100000"/>
                        </a:lnSpc>
                        <a:spcBef>
                          <a:spcPts val="1200"/>
                        </a:spcBef>
                        <a:spcAft>
                          <a:spcPts val="600"/>
                        </a:spcAft>
                        <a:buClr>
                          <a:srgbClr val="920075"/>
                        </a:buClr>
                        <a:buFont typeface="Wingdings"/>
                        <a:buChar char="q"/>
                      </a:pPr>
                      <a:r>
                        <a:rPr lang="en-US" sz="1700" b="0" i="0">
                          <a:latin typeface="Roboto"/>
                        </a:rPr>
                        <a:t>Indicate when user input falls outside the required format or values in PDF forms</a:t>
                      </a:r>
                      <a:endParaRPr lang="en-US">
                        <a:latin typeface="Roboto"/>
                      </a:endParaRPr>
                    </a:p>
                    <a:p>
                      <a:pPr marL="342900" marR="0" lvl="0" indent="-342900" algn="l">
                        <a:lnSpc>
                          <a:spcPct val="100000"/>
                        </a:lnSpc>
                        <a:spcBef>
                          <a:spcPts val="1200"/>
                        </a:spcBef>
                        <a:spcAft>
                          <a:spcPts val="600"/>
                        </a:spcAft>
                        <a:buClr>
                          <a:srgbClr val="920075"/>
                        </a:buClr>
                        <a:buFont typeface="Wingdings"/>
                        <a:buChar char="q"/>
                      </a:pPr>
                      <a:r>
                        <a:rPr lang="en-US" sz="1700" b="0" i="0">
                          <a:latin typeface="Roboto"/>
                        </a:rPr>
                        <a:t>Provide interactive form controls</a:t>
                      </a:r>
                    </a:p>
                    <a:p>
                      <a:pPr marL="342900" marR="0" lvl="0" indent="-342900" algn="l">
                        <a:lnSpc>
                          <a:spcPct val="100000"/>
                        </a:lnSpc>
                        <a:spcBef>
                          <a:spcPts val="1200"/>
                        </a:spcBef>
                        <a:spcAft>
                          <a:spcPts val="600"/>
                        </a:spcAft>
                        <a:buClr>
                          <a:srgbClr val="920075"/>
                        </a:buClr>
                        <a:buFont typeface="Arial"/>
                        <a:buChar char="•"/>
                      </a:pPr>
                      <a:endParaRPr lang="en-US" sz="1700" b="0" i="0"/>
                    </a:p>
                    <a:p>
                      <a:pPr marL="342900" marR="0" lvl="0" indent="-342900" algn="l">
                        <a:lnSpc>
                          <a:spcPct val="100000"/>
                        </a:lnSpc>
                        <a:spcBef>
                          <a:spcPts val="1200"/>
                        </a:spcBef>
                        <a:spcAft>
                          <a:spcPts val="600"/>
                        </a:spcAft>
                        <a:buClr>
                          <a:srgbClr val="920075"/>
                        </a:buClr>
                        <a:buFont typeface="Wingdings"/>
                        <a:buChar char="q"/>
                      </a:pPr>
                      <a:endParaRPr lang="en-US" sz="1700" b="0" i="0">
                        <a:latin typeface="Roboto"/>
                      </a:endParaRPr>
                    </a:p>
                    <a:p>
                      <a:pPr marL="342900" marR="0" lvl="0" indent="-342900" algn="l">
                        <a:lnSpc>
                          <a:spcPct val="100000"/>
                        </a:lnSpc>
                        <a:spcBef>
                          <a:spcPts val="1200"/>
                        </a:spcBef>
                        <a:spcAft>
                          <a:spcPts val="600"/>
                        </a:spcAft>
                        <a:buClr>
                          <a:srgbClr val="920075"/>
                        </a:buClr>
                        <a:buFont typeface="Wingdings"/>
                        <a:buChar char="q"/>
                      </a:pPr>
                      <a:endParaRPr lang="en-US" sz="1700" b="0" i="0">
                        <a:latin typeface="Roboto"/>
                      </a:endParaRPr>
                    </a:p>
                    <a:p>
                      <a:pPr marL="342900" marR="0" lvl="0" indent="-342900" algn="l">
                        <a:lnSpc>
                          <a:spcPct val="100000"/>
                        </a:lnSpc>
                        <a:spcBef>
                          <a:spcPts val="1200"/>
                        </a:spcBef>
                        <a:spcAft>
                          <a:spcPts val="600"/>
                        </a:spcAft>
                        <a:buClr>
                          <a:srgbClr val="920075"/>
                        </a:buClr>
                        <a:buFont typeface="Wingdings"/>
                        <a:buChar char="q"/>
                      </a:pPr>
                      <a:endParaRPr lang="en-US" sz="1700" b="0" i="0">
                        <a:latin typeface="Roboto"/>
                      </a:endParaRPr>
                    </a:p>
                    <a:p>
                      <a:pPr marL="342900" marR="0" lvl="0" indent="-342900" algn="l">
                        <a:lnSpc>
                          <a:spcPct val="100000"/>
                        </a:lnSpc>
                        <a:spcBef>
                          <a:spcPts val="1200"/>
                        </a:spcBef>
                        <a:spcAft>
                          <a:spcPts val="600"/>
                        </a:spcAft>
                        <a:buClr>
                          <a:srgbClr val="920075"/>
                        </a:buClr>
                        <a:buFont typeface="Wingdings"/>
                        <a:buChar char="q"/>
                      </a:pPr>
                      <a:endParaRPr lang="en-US" sz="1700" b="0" i="0">
                        <a:latin typeface="Roboto"/>
                      </a:endParaRPr>
                    </a:p>
                    <a:p>
                      <a:pPr marL="342900" marR="0" lvl="0" indent="-342900" algn="l">
                        <a:lnSpc>
                          <a:spcPct val="100000"/>
                        </a:lnSpc>
                        <a:spcBef>
                          <a:spcPts val="1200"/>
                        </a:spcBef>
                        <a:spcAft>
                          <a:spcPts val="600"/>
                        </a:spcAft>
                        <a:buClr>
                          <a:srgbClr val="920075"/>
                        </a:buClr>
                        <a:buFont typeface="Wingdings"/>
                        <a:buChar char="q"/>
                      </a:pPr>
                      <a:endParaRPr lang="en-US" sz="1800" b="0" i="0">
                        <a:latin typeface="Roboto"/>
                      </a:endParaRPr>
                    </a:p>
                    <a:p>
                      <a:pPr marL="342900" marR="0" lvl="0" indent="-342900" algn="l">
                        <a:lnSpc>
                          <a:spcPct val="100000"/>
                        </a:lnSpc>
                        <a:spcBef>
                          <a:spcPts val="1200"/>
                        </a:spcBef>
                        <a:spcAft>
                          <a:spcPts val="600"/>
                        </a:spcAft>
                        <a:buClr>
                          <a:srgbClr val="920075"/>
                        </a:buClr>
                        <a:buFont typeface="Wingdings"/>
                        <a:buChar char="q"/>
                      </a:pPr>
                      <a:endParaRPr lang="en-US" sz="1700" b="0" i="0">
                        <a:latin typeface="Roboto"/>
                      </a:endParaRPr>
                    </a:p>
                    <a:p>
                      <a:pPr marL="342900" marR="0" lvl="0" indent="-342900" algn="l">
                        <a:lnSpc>
                          <a:spcPct val="100000"/>
                        </a:lnSpc>
                        <a:spcBef>
                          <a:spcPts val="1200"/>
                        </a:spcBef>
                        <a:spcAft>
                          <a:spcPts val="600"/>
                        </a:spcAft>
                        <a:buClr>
                          <a:srgbClr val="920075"/>
                        </a:buClr>
                        <a:buAutoNum type="arabicPeriod"/>
                      </a:pPr>
                      <a:endParaRPr lang="en-US" sz="1700" b="0" i="0">
                        <a:latin typeface="Roboto"/>
                      </a:endParaRPr>
                    </a:p>
                    <a:p>
                      <a:pPr marL="342900" marR="0" lvl="0" indent="-342900" algn="l">
                        <a:lnSpc>
                          <a:spcPct val="100000"/>
                        </a:lnSpc>
                        <a:spcBef>
                          <a:spcPts val="1200"/>
                        </a:spcBef>
                        <a:spcAft>
                          <a:spcPts val="600"/>
                        </a:spcAft>
                        <a:buClr>
                          <a:srgbClr val="920075"/>
                        </a:buClr>
                        <a:buAutoNum type="arabicPeriod"/>
                      </a:pPr>
                      <a:endParaRPr lang="en-US" sz="1800" b="0" i="0" u="none" strike="noStrike" noProof="0">
                        <a:solidFill>
                          <a:srgbClr val="1D1D1D"/>
                        </a:solidFill>
                        <a:effectLst/>
                        <a:latin typeface="Roboto"/>
                      </a:endParaRPr>
                    </a:p>
                    <a:p>
                      <a:pPr marL="285750" marR="0" lvl="0" indent="-285750" algn="l">
                        <a:lnSpc>
                          <a:spcPct val="100000"/>
                        </a:lnSpc>
                        <a:spcBef>
                          <a:spcPts val="1200"/>
                        </a:spcBef>
                        <a:spcAft>
                          <a:spcPts val="600"/>
                        </a:spcAft>
                        <a:buClr>
                          <a:srgbClr val="920075"/>
                        </a:buClr>
                        <a:buFont typeface="Arial"/>
                        <a:buChar char="•"/>
                      </a:pPr>
                      <a:endParaRPr lang="en-US" sz="1800" b="0" i="0" u="none" strike="noStrike" noProof="0">
                        <a:solidFill>
                          <a:srgbClr val="1D1D1D"/>
                        </a:solidFill>
                        <a:effectLst/>
                        <a:latin typeface="Roboto"/>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0" marR="0" indent="0">
                        <a:lnSpc>
                          <a:spcPct val="150000"/>
                        </a:lnSpc>
                        <a:spcBef>
                          <a:spcPts val="1200"/>
                        </a:spcBef>
                        <a:spcAft>
                          <a:spcPts val="600"/>
                        </a:spcAft>
                        <a:buClr>
                          <a:srgbClr val="920075"/>
                        </a:buClr>
                        <a:buNone/>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a:latin typeface="Roboto"/>
                <a:ea typeface="Roboto"/>
                <a:cs typeface="Roboto"/>
              </a:rPr>
              <a:t>The WCAG Outlines 23 Areas to Remediate (22-23)</a:t>
            </a:r>
            <a:endParaRPr lang="en-US" sz="2600">
              <a:cs typeface="Roboto"/>
            </a:endParaRPr>
          </a:p>
        </p:txBody>
      </p:sp>
    </p:spTree>
    <p:extLst>
      <p:ext uri="{BB962C8B-B14F-4D97-AF65-F5344CB8AC3E}">
        <p14:creationId xmlns:p14="http://schemas.microsoft.com/office/powerpoint/2010/main" val="109809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563683367"/>
              </p:ext>
            </p:extLst>
          </p:nvPr>
        </p:nvGraphicFramePr>
        <p:xfrm>
          <a:off x="719666" y="670277"/>
          <a:ext cx="11127045" cy="5727284"/>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marL="0" marR="0" lvl="0" indent="0" algn="l">
                        <a:lnSpc>
                          <a:spcPct val="100000"/>
                        </a:lnSpc>
                        <a:spcBef>
                          <a:spcPts val="1200"/>
                        </a:spcBef>
                        <a:spcAft>
                          <a:spcPts val="600"/>
                        </a:spcAft>
                        <a:buClr>
                          <a:srgbClr val="920075"/>
                        </a:buClr>
                        <a:buNone/>
                      </a:pPr>
                      <a:r>
                        <a:rPr lang="en-US" sz="1600" b="1">
                          <a:solidFill>
                            <a:srgbClr val="414042"/>
                          </a:solidFill>
                          <a:effectLst/>
                          <a:latin typeface="Roboto"/>
                          <a:ea typeface="Roboto"/>
                          <a:cs typeface="Times New Roman"/>
                          <a:hlinkClick r:id="rId3"/>
                        </a:rPr>
                        <a:t>Center for Excellence in Universal Design</a:t>
                      </a:r>
                      <a:br>
                        <a:rPr lang="en-US" sz="1600" b="1">
                          <a:solidFill>
                            <a:srgbClr val="414042"/>
                          </a:solidFill>
                          <a:effectLst/>
                          <a:latin typeface="Roboto"/>
                          <a:ea typeface="Roboto"/>
                          <a:cs typeface="Times New Roman"/>
                          <a:hlinkClick r:id="rId3"/>
                        </a:rPr>
                      </a:br>
                      <a:r>
                        <a:rPr lang="en-US" sz="1600" b="0">
                          <a:solidFill>
                            <a:srgbClr val="414042"/>
                          </a:solidFill>
                          <a:effectLst/>
                          <a:latin typeface="Roboto"/>
                          <a:ea typeface="Roboto"/>
                          <a:cs typeface="Times New Roman"/>
                          <a:hlinkClick r:id="rId3"/>
                        </a:rPr>
                        <a:t>The 7 Principles</a:t>
                      </a:r>
                    </a:p>
                    <a:p>
                      <a:pPr marL="0" marR="0" lvl="0" indent="0" algn="l">
                        <a:lnSpc>
                          <a:spcPct val="100000"/>
                        </a:lnSpc>
                        <a:spcBef>
                          <a:spcPts val="1200"/>
                        </a:spcBef>
                        <a:spcAft>
                          <a:spcPts val="600"/>
                        </a:spcAft>
                        <a:buNone/>
                      </a:pPr>
                      <a:r>
                        <a:rPr lang="en-US" sz="1600" b="1">
                          <a:solidFill>
                            <a:srgbClr val="414042"/>
                          </a:solidFill>
                          <a:effectLst/>
                          <a:latin typeface="Roboto"/>
                          <a:ea typeface="Roboto"/>
                          <a:cs typeface="Times New Roman"/>
                          <a:hlinkClick r:id="rId4"/>
                        </a:rPr>
                        <a:t>The Bureau of Internet Accessibility</a:t>
                      </a:r>
                      <a:br>
                        <a:rPr lang="en-US" sz="1600" b="1">
                          <a:solidFill>
                            <a:srgbClr val="414042"/>
                          </a:solidFill>
                          <a:effectLst/>
                          <a:latin typeface="Roboto"/>
                          <a:ea typeface="Roboto"/>
                          <a:cs typeface="Times New Roman"/>
                          <a:hlinkClick r:id="rId4"/>
                        </a:rPr>
                      </a:br>
                      <a:r>
                        <a:rPr lang="en-US" sz="1600" b="0">
                          <a:solidFill>
                            <a:srgbClr val="414042"/>
                          </a:solidFill>
                          <a:effectLst/>
                          <a:latin typeface="Roboto"/>
                          <a:ea typeface="Roboto"/>
                          <a:cs typeface="Times New Roman"/>
                          <a:hlinkClick r:id="rId4"/>
                        </a:rPr>
                        <a:t>What are the Four Major Principles of Accessibility?</a:t>
                      </a:r>
                      <a:endParaRPr lang="en-US" sz="1600" b="0">
                        <a:solidFill>
                          <a:srgbClr val="414042"/>
                        </a:solidFill>
                        <a:effectLst/>
                        <a:latin typeface="Roboto"/>
                        <a:ea typeface="Roboto"/>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a:latin typeface="Roboto"/>
                <a:ea typeface="Roboto"/>
                <a:cs typeface="Roboto"/>
              </a:rPr>
              <a:t>Basics for Designing with Disabilities</a:t>
            </a:r>
            <a:endParaRPr lang="en-US"/>
          </a:p>
          <a:p>
            <a:endParaRPr lang="en-US">
              <a:cs typeface="Roboto"/>
            </a:endParaRPr>
          </a:p>
        </p:txBody>
      </p:sp>
    </p:spTree>
    <p:extLst>
      <p:ext uri="{BB962C8B-B14F-4D97-AF65-F5344CB8AC3E}">
        <p14:creationId xmlns:p14="http://schemas.microsoft.com/office/powerpoint/2010/main" val="10752025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822681247"/>
              </p:ext>
            </p:extLst>
          </p:nvPr>
        </p:nvGraphicFramePr>
        <p:xfrm>
          <a:off x="719666" y="670277"/>
          <a:ext cx="11127045" cy="5727284"/>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marL="0" marR="0" lvl="0" indent="0" algn="l">
                        <a:lnSpc>
                          <a:spcPct val="100000"/>
                        </a:lnSpc>
                        <a:spcBef>
                          <a:spcPts val="1200"/>
                        </a:spcBef>
                        <a:spcAft>
                          <a:spcPts val="600"/>
                        </a:spcAft>
                        <a:buNone/>
                      </a:pPr>
                      <a:r>
                        <a:rPr lang="en-US" sz="1600" b="1">
                          <a:solidFill>
                            <a:srgbClr val="414042"/>
                          </a:solidFill>
                          <a:effectLst/>
                          <a:latin typeface="Roboto"/>
                          <a:ea typeface="Roboto"/>
                          <a:cs typeface="Times New Roman"/>
                          <a:hlinkClick r:id="rId3"/>
                        </a:rPr>
                        <a:t>W3C WCAG</a:t>
                      </a:r>
                      <a:br>
                        <a:rPr lang="en-US" sz="1600" b="1">
                          <a:solidFill>
                            <a:srgbClr val="414042"/>
                          </a:solidFill>
                          <a:effectLst/>
                          <a:latin typeface="Roboto"/>
                          <a:ea typeface="Roboto"/>
                          <a:cs typeface="Times New Roman"/>
                          <a:hlinkClick r:id="rId3"/>
                        </a:rPr>
                      </a:br>
                      <a:r>
                        <a:rPr lang="en-US" sz="1600" b="0">
                          <a:solidFill>
                            <a:srgbClr val="414042"/>
                          </a:solidFill>
                          <a:effectLst/>
                          <a:latin typeface="Roboto"/>
                          <a:ea typeface="Roboto"/>
                          <a:cs typeface="Times New Roman"/>
                          <a:hlinkClick r:id="rId3"/>
                        </a:rPr>
                        <a:t>WCAG 2 Layers of Guidance</a:t>
                      </a:r>
                      <a:endParaRPr lang="en-US"/>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a:latin typeface="Roboto"/>
                <a:ea typeface="Roboto"/>
                <a:cs typeface="Roboto"/>
              </a:rPr>
              <a:t>WCAG Success Criterion Basics</a:t>
            </a:r>
            <a:endParaRPr lang="en-US"/>
          </a:p>
          <a:p>
            <a:endParaRPr lang="en-US">
              <a:cs typeface="Roboto"/>
            </a:endParaRPr>
          </a:p>
        </p:txBody>
      </p:sp>
    </p:spTree>
    <p:extLst>
      <p:ext uri="{BB962C8B-B14F-4D97-AF65-F5344CB8AC3E}">
        <p14:creationId xmlns:p14="http://schemas.microsoft.com/office/powerpoint/2010/main" val="7029195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1605115975"/>
              </p:ext>
            </p:extLst>
          </p:nvPr>
        </p:nvGraphicFramePr>
        <p:xfrm>
          <a:off x="719666" y="670277"/>
          <a:ext cx="11127045" cy="606907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marL="0" marR="0" lvl="0" indent="0" algn="l">
                        <a:lnSpc>
                          <a:spcPct val="100000"/>
                        </a:lnSpc>
                        <a:spcBef>
                          <a:spcPts val="1200"/>
                        </a:spcBef>
                        <a:spcAft>
                          <a:spcPts val="600"/>
                        </a:spcAft>
                        <a:buNone/>
                      </a:pPr>
                      <a:r>
                        <a:rPr lang="en-US" sz="1600" b="1">
                          <a:solidFill>
                            <a:srgbClr val="414042"/>
                          </a:solidFill>
                          <a:effectLst/>
                          <a:latin typeface="Roboto"/>
                          <a:ea typeface="Roboto"/>
                          <a:cs typeface="Times New Roman"/>
                          <a:hlinkClick r:id="rId3"/>
                        </a:rPr>
                        <a:t>W3C WCAG</a:t>
                      </a:r>
                      <a:br>
                        <a:rPr lang="en-US" sz="1600" b="1">
                          <a:solidFill>
                            <a:srgbClr val="414042"/>
                          </a:solidFill>
                          <a:effectLst/>
                          <a:latin typeface="Roboto"/>
                          <a:ea typeface="Roboto"/>
                          <a:cs typeface="Times New Roman"/>
                          <a:hlinkClick r:id="rId3"/>
                        </a:rPr>
                      </a:br>
                      <a:r>
                        <a:rPr lang="en-US" sz="1600" b="0">
                          <a:solidFill>
                            <a:srgbClr val="414042"/>
                          </a:solidFill>
                          <a:effectLst/>
                          <a:latin typeface="Roboto"/>
                          <a:ea typeface="Roboto"/>
                          <a:cs typeface="Times New Roman"/>
                          <a:hlinkClick r:id="rId3"/>
                        </a:rPr>
                        <a:t>Understanding Success Criterion 1.4.1: Use of Color</a:t>
                      </a:r>
                    </a:p>
                    <a:p>
                      <a:pPr marL="0" marR="0" lvl="0" indent="0" algn="l">
                        <a:lnSpc>
                          <a:spcPct val="100000"/>
                        </a:lnSpc>
                        <a:spcBef>
                          <a:spcPts val="1200"/>
                        </a:spcBef>
                        <a:spcAft>
                          <a:spcPts val="600"/>
                        </a:spcAft>
                        <a:buNone/>
                      </a:pPr>
                      <a:r>
                        <a:rPr lang="en-US" sz="1600" b="1">
                          <a:solidFill>
                            <a:srgbClr val="414042"/>
                          </a:solidFill>
                          <a:effectLst/>
                          <a:latin typeface="Roboto"/>
                          <a:ea typeface="Roboto"/>
                          <a:cs typeface="Times New Roman"/>
                          <a:hlinkClick r:id="rId4"/>
                        </a:rPr>
                        <a:t>W3C WCAG</a:t>
                      </a:r>
                      <a:br>
                        <a:rPr lang="en-US" sz="1600" b="1">
                          <a:solidFill>
                            <a:srgbClr val="414042"/>
                          </a:solidFill>
                          <a:effectLst/>
                          <a:latin typeface="Roboto"/>
                          <a:ea typeface="Roboto"/>
                          <a:cs typeface="Times New Roman"/>
                          <a:hlinkClick r:id="rId4"/>
                        </a:rPr>
                      </a:br>
                      <a:r>
                        <a:rPr lang="en-US" sz="1600" b="0">
                          <a:solidFill>
                            <a:srgbClr val="414042"/>
                          </a:solidFill>
                          <a:effectLst/>
                          <a:latin typeface="Roboto"/>
                          <a:ea typeface="Roboto"/>
                          <a:cs typeface="Times New Roman"/>
                          <a:hlinkClick r:id="rId4"/>
                        </a:rPr>
                        <a:t>Technique G111: Using Color and Pattern</a:t>
                      </a:r>
                    </a:p>
                    <a:p>
                      <a:pPr marL="0" marR="0" lvl="0" indent="0" algn="l">
                        <a:lnSpc>
                          <a:spcPct val="100000"/>
                        </a:lnSpc>
                        <a:spcBef>
                          <a:spcPts val="1200"/>
                        </a:spcBef>
                        <a:spcAft>
                          <a:spcPts val="600"/>
                        </a:spcAft>
                        <a:buNone/>
                      </a:pPr>
                      <a:r>
                        <a:rPr lang="en-US" sz="1600" b="1">
                          <a:solidFill>
                            <a:srgbClr val="414042"/>
                          </a:solidFill>
                          <a:effectLst/>
                          <a:latin typeface="Roboto"/>
                          <a:ea typeface="Roboto"/>
                          <a:cs typeface="Times New Roman"/>
                          <a:hlinkClick r:id="rId5"/>
                        </a:rPr>
                        <a:t>W3C WCAG</a:t>
                      </a:r>
                      <a:br>
                        <a:rPr lang="en-US" sz="1600" b="1">
                          <a:solidFill>
                            <a:srgbClr val="414042"/>
                          </a:solidFill>
                          <a:effectLst/>
                          <a:latin typeface="Roboto"/>
                          <a:ea typeface="Roboto"/>
                          <a:cs typeface="Times New Roman"/>
                          <a:hlinkClick r:id="rId5"/>
                        </a:rPr>
                      </a:br>
                      <a:r>
                        <a:rPr lang="en-US" sz="1600" b="0">
                          <a:solidFill>
                            <a:srgbClr val="414042"/>
                          </a:solidFill>
                          <a:effectLst/>
                          <a:latin typeface="Roboto"/>
                          <a:ea typeface="Roboto"/>
                          <a:cs typeface="Times New Roman"/>
                          <a:hlinkClick r:id="rId5"/>
                        </a:rPr>
                        <a:t>Understanding Success Criterion 1.4.11: Non-text Contrast</a:t>
                      </a:r>
                      <a:endParaRPr lang="en-US" sz="1600" b="1">
                        <a:solidFill>
                          <a:srgbClr val="414042"/>
                        </a:solidFill>
                        <a:effectLst/>
                        <a:latin typeface="Roboto"/>
                        <a:ea typeface="Roboto"/>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a:latin typeface="Roboto"/>
                <a:ea typeface="Roboto"/>
                <a:cs typeface="Roboto"/>
              </a:rPr>
              <a:t>Color Contrast Requirements</a:t>
            </a:r>
            <a:endParaRPr lang="en-US"/>
          </a:p>
          <a:p>
            <a:endParaRPr lang="en-US">
              <a:cs typeface="Roboto"/>
            </a:endParaRPr>
          </a:p>
        </p:txBody>
      </p:sp>
    </p:spTree>
    <p:extLst>
      <p:ext uri="{BB962C8B-B14F-4D97-AF65-F5344CB8AC3E}">
        <p14:creationId xmlns:p14="http://schemas.microsoft.com/office/powerpoint/2010/main" val="31561685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175696879"/>
              </p:ext>
            </p:extLst>
          </p:nvPr>
        </p:nvGraphicFramePr>
        <p:xfrm>
          <a:off x="719666" y="670277"/>
          <a:ext cx="11127045" cy="582523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marL="0" marR="0" lvl="0" indent="0" algn="l">
                        <a:lnSpc>
                          <a:spcPct val="100000"/>
                        </a:lnSpc>
                        <a:spcBef>
                          <a:spcPts val="1200"/>
                        </a:spcBef>
                        <a:spcAft>
                          <a:spcPts val="600"/>
                        </a:spcAft>
                        <a:buNone/>
                      </a:pPr>
                      <a:r>
                        <a:rPr lang="en-US" sz="1600" b="1">
                          <a:solidFill>
                            <a:srgbClr val="414042"/>
                          </a:solidFill>
                          <a:effectLst/>
                          <a:latin typeface="Roboto"/>
                          <a:ea typeface="Roboto"/>
                          <a:cs typeface="Times New Roman"/>
                          <a:hlinkClick r:id="rId3"/>
                        </a:rPr>
                        <a:t>W3C WCAG</a:t>
                      </a:r>
                      <a:br>
                        <a:rPr lang="en-US" sz="1600" b="1">
                          <a:solidFill>
                            <a:srgbClr val="414042"/>
                          </a:solidFill>
                          <a:effectLst/>
                          <a:latin typeface="Roboto"/>
                          <a:ea typeface="Roboto"/>
                          <a:cs typeface="Times New Roman"/>
                          <a:hlinkClick r:id="rId3"/>
                        </a:rPr>
                      </a:br>
                      <a:r>
                        <a:rPr lang="en-US" sz="1600" b="0">
                          <a:solidFill>
                            <a:srgbClr val="414042"/>
                          </a:solidFill>
                          <a:effectLst/>
                          <a:latin typeface="Roboto"/>
                          <a:ea typeface="Roboto"/>
                          <a:cs typeface="Times New Roman"/>
                          <a:hlinkClick r:id="rId3"/>
                        </a:rPr>
                        <a:t>Understanding Success Criterion 1.3.3: Sensory Characteristics</a:t>
                      </a:r>
                      <a:endParaRPr lang="en-US" sz="1600" b="1">
                        <a:solidFill>
                          <a:srgbClr val="414042"/>
                        </a:solidFill>
                        <a:effectLst/>
                        <a:latin typeface="Roboto"/>
                        <a:ea typeface="Roboto"/>
                        <a:cs typeface="Times New Roman"/>
                      </a:endParaRPr>
                    </a:p>
                    <a:p>
                      <a:pPr marL="0" marR="0" lvl="0" indent="0" algn="l">
                        <a:lnSpc>
                          <a:spcPct val="100000"/>
                        </a:lnSpc>
                        <a:spcBef>
                          <a:spcPts val="1200"/>
                        </a:spcBef>
                        <a:spcAft>
                          <a:spcPts val="600"/>
                        </a:spcAft>
                        <a:buNone/>
                      </a:pPr>
                      <a:r>
                        <a:rPr lang="en-US" sz="1600" b="1">
                          <a:solidFill>
                            <a:srgbClr val="414042"/>
                          </a:solidFill>
                          <a:effectLst/>
                          <a:latin typeface="Roboto"/>
                          <a:ea typeface="Roboto"/>
                          <a:cs typeface="Times New Roman"/>
                          <a:hlinkClick r:id="rId4"/>
                        </a:rPr>
                        <a:t>W3C WCAG</a:t>
                      </a:r>
                      <a:br>
                        <a:rPr lang="en-US" sz="1600" b="1">
                          <a:solidFill>
                            <a:srgbClr val="414042"/>
                          </a:solidFill>
                          <a:effectLst/>
                          <a:latin typeface="Roboto"/>
                          <a:ea typeface="Roboto"/>
                          <a:cs typeface="Times New Roman"/>
                          <a:hlinkClick r:id="rId4"/>
                        </a:rPr>
                      </a:br>
                      <a:r>
                        <a:rPr lang="en-US" sz="1600" b="0">
                          <a:solidFill>
                            <a:srgbClr val="414042"/>
                          </a:solidFill>
                          <a:effectLst/>
                          <a:latin typeface="Roboto"/>
                          <a:ea typeface="Roboto"/>
                          <a:cs typeface="Times New Roman"/>
                          <a:hlinkClick r:id="rId4"/>
                        </a:rPr>
                        <a:t>G96: Providing textual </a:t>
                      </a:r>
                      <a:r>
                        <a:rPr lang="en-US" sz="1600" b="0" i="0">
                          <a:latin typeface="Roboto"/>
                          <a:hlinkClick r:id="rId4"/>
                        </a:rPr>
                        <a:t>identification of items that otherwise rely only on sensory information to be understood</a:t>
                      </a:r>
                      <a:endParaRPr lang="en-US" sz="1600" b="1">
                        <a:solidFill>
                          <a:srgbClr val="414042"/>
                        </a:solidFill>
                        <a:effectLst/>
                        <a:latin typeface="Roboto"/>
                        <a:ea typeface="Roboto"/>
                        <a:cs typeface="Times New Roman"/>
                      </a:endParaRPr>
                    </a:p>
                    <a:p>
                      <a:pPr marL="0" marR="0" lvl="0" indent="0" algn="l">
                        <a:lnSpc>
                          <a:spcPct val="100000"/>
                        </a:lnSpc>
                        <a:spcBef>
                          <a:spcPts val="1200"/>
                        </a:spcBef>
                        <a:spcAft>
                          <a:spcPts val="600"/>
                        </a:spcAft>
                        <a:buNone/>
                      </a:pPr>
                      <a:endParaRPr lang="en-US" sz="1600" b="0">
                        <a:solidFill>
                          <a:srgbClr val="414042"/>
                        </a:solidFill>
                        <a:effectLst/>
                        <a:latin typeface="Roboto"/>
                        <a:ea typeface="Roboto"/>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a:latin typeface="Roboto"/>
                <a:ea typeface="Roboto"/>
                <a:cs typeface="Roboto"/>
              </a:rPr>
              <a:t>Sensory Characteristics</a:t>
            </a:r>
            <a:endParaRPr lang="en-US"/>
          </a:p>
          <a:p>
            <a:endParaRPr lang="en-US">
              <a:cs typeface="Roboto"/>
            </a:endParaRPr>
          </a:p>
        </p:txBody>
      </p:sp>
    </p:spTree>
    <p:extLst>
      <p:ext uri="{BB962C8B-B14F-4D97-AF65-F5344CB8AC3E}">
        <p14:creationId xmlns:p14="http://schemas.microsoft.com/office/powerpoint/2010/main" val="3905142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1858B-8C38-E865-2130-2CBB7791C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301F4-DAB8-0996-0CA9-FC66815277BC}"/>
              </a:ext>
            </a:extLst>
          </p:cNvPr>
          <p:cNvSpPr>
            <a:spLocks noGrp="1"/>
          </p:cNvSpPr>
          <p:nvPr>
            <p:ph type="title" idx="4294967295"/>
          </p:nvPr>
        </p:nvSpPr>
        <p:spPr>
          <a:xfrm>
            <a:off x="485775" y="2572884"/>
            <a:ext cx="9794875" cy="1897062"/>
          </a:xfrm>
        </p:spPr>
        <p:txBody>
          <a:bodyPr rtlCol="0">
            <a:noAutofit/>
          </a:bodyPr>
          <a:lstStyle/>
          <a:p>
            <a:r>
              <a:rPr lang="en-US" sz="7200">
                <a:solidFill>
                  <a:srgbClr val="005E6E"/>
                </a:solidFill>
                <a:latin typeface="Rajdhani"/>
                <a:ea typeface="Roboto"/>
              </a:rPr>
              <a:t>Principles for </a:t>
            </a:r>
            <a:br>
              <a:rPr lang="en-US" sz="7200">
                <a:solidFill>
                  <a:srgbClr val="005E6E"/>
                </a:solidFill>
                <a:latin typeface="Rajdhani"/>
                <a:ea typeface="Roboto"/>
              </a:rPr>
            </a:br>
            <a:r>
              <a:rPr lang="en-US" sz="7200">
                <a:solidFill>
                  <a:srgbClr val="005E6E"/>
                </a:solidFill>
                <a:latin typeface="Rajdhani"/>
                <a:ea typeface="Roboto"/>
              </a:rPr>
              <a:t>Designing for</a:t>
            </a:r>
            <a:br>
              <a:rPr lang="en-US" sz="7200">
                <a:solidFill>
                  <a:srgbClr val="005E6E"/>
                </a:solidFill>
                <a:latin typeface="Rajdhani"/>
                <a:ea typeface="Roboto"/>
              </a:rPr>
            </a:br>
            <a:r>
              <a:rPr lang="en-US" sz="7200">
                <a:solidFill>
                  <a:srgbClr val="005E6E"/>
                </a:solidFill>
                <a:latin typeface="Rajdhani"/>
                <a:ea typeface="Roboto"/>
              </a:rPr>
              <a:t>Disabilities</a:t>
            </a:r>
            <a:endParaRPr lang="en-US"/>
          </a:p>
        </p:txBody>
      </p:sp>
      <p:sp>
        <p:nvSpPr>
          <p:cNvPr id="4" name="Title 1">
            <a:extLst>
              <a:ext uri="{FF2B5EF4-FFF2-40B4-BE49-F238E27FC236}">
                <a16:creationId xmlns:a16="http://schemas.microsoft.com/office/drawing/2014/main" id="{636C8AC3-38C5-6443-9254-29A4B2E5B17C}"/>
              </a:ext>
            </a:extLst>
          </p:cNvPr>
          <p:cNvSpPr txBox="1">
            <a:spLocks/>
          </p:cNvSpPr>
          <p:nvPr/>
        </p:nvSpPr>
        <p:spPr>
          <a:xfrm>
            <a:off x="487011" y="766244"/>
            <a:ext cx="6714565" cy="6582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r>
              <a:rPr lang="en-US" sz="4000">
                <a:solidFill>
                  <a:srgbClr val="920075"/>
                </a:solidFill>
                <a:latin typeface="Roboto Medium"/>
                <a:ea typeface="Roboto Medium"/>
                <a:cs typeface="Roboto Medium"/>
              </a:rPr>
              <a:t>So let's get started...</a:t>
            </a:r>
            <a:endParaRPr lang="en-US"/>
          </a:p>
        </p:txBody>
      </p:sp>
    </p:spTree>
    <p:extLst>
      <p:ext uri="{BB962C8B-B14F-4D97-AF65-F5344CB8AC3E}">
        <p14:creationId xmlns:p14="http://schemas.microsoft.com/office/powerpoint/2010/main" val="34138233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1025999360"/>
              </p:ext>
            </p:extLst>
          </p:nvPr>
        </p:nvGraphicFramePr>
        <p:xfrm>
          <a:off x="719666" y="670277"/>
          <a:ext cx="11127045" cy="5727284"/>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marL="0" marR="0" lvl="0" indent="0" algn="l">
                        <a:lnSpc>
                          <a:spcPct val="100000"/>
                        </a:lnSpc>
                        <a:spcBef>
                          <a:spcPts val="1200"/>
                        </a:spcBef>
                        <a:spcAft>
                          <a:spcPts val="600"/>
                        </a:spcAft>
                        <a:buNone/>
                      </a:pPr>
                      <a:r>
                        <a:rPr lang="en-US" sz="1600" b="1">
                          <a:solidFill>
                            <a:srgbClr val="414042"/>
                          </a:solidFill>
                          <a:effectLst/>
                          <a:latin typeface="Roboto"/>
                          <a:ea typeface="Roboto"/>
                          <a:cs typeface="Times New Roman"/>
                          <a:hlinkClick r:id="rId3"/>
                        </a:rPr>
                        <a:t>Deque University</a:t>
                      </a:r>
                      <a:br>
                        <a:rPr lang="en-US" sz="1600" b="1">
                          <a:solidFill>
                            <a:srgbClr val="414042"/>
                          </a:solidFill>
                          <a:effectLst/>
                          <a:latin typeface="Roboto"/>
                          <a:ea typeface="Roboto"/>
                          <a:cs typeface="Times New Roman"/>
                          <a:hlinkClick r:id="rId3"/>
                        </a:rPr>
                      </a:br>
                      <a:r>
                        <a:rPr lang="en-US" sz="1600" b="0">
                          <a:solidFill>
                            <a:srgbClr val="414042"/>
                          </a:solidFill>
                          <a:effectLst/>
                          <a:latin typeface="Roboto"/>
                          <a:ea typeface="Roboto"/>
                          <a:cs typeface="Times New Roman"/>
                          <a:hlinkClick r:id="rId3"/>
                        </a:rPr>
                        <a:t>unicode-mapping</a:t>
                      </a:r>
                    </a:p>
                    <a:p>
                      <a:pPr marL="0" marR="0" lvl="0" indent="0" algn="l">
                        <a:lnSpc>
                          <a:spcPct val="100000"/>
                        </a:lnSpc>
                        <a:spcBef>
                          <a:spcPts val="1200"/>
                        </a:spcBef>
                        <a:spcAft>
                          <a:spcPts val="600"/>
                        </a:spcAft>
                        <a:buNone/>
                      </a:pPr>
                      <a:r>
                        <a:rPr lang="en-US" sz="1600" b="1">
                          <a:solidFill>
                            <a:srgbClr val="414042"/>
                          </a:solidFill>
                          <a:effectLst/>
                          <a:latin typeface="Roboto"/>
                          <a:ea typeface="Roboto"/>
                          <a:cs typeface="Times New Roman"/>
                          <a:hlinkClick r:id="rId4"/>
                        </a:rPr>
                        <a:t>2BrightSparks</a:t>
                      </a:r>
                      <a:br>
                        <a:rPr lang="en-US" sz="1600" b="1">
                          <a:solidFill>
                            <a:srgbClr val="414042"/>
                          </a:solidFill>
                          <a:effectLst/>
                          <a:latin typeface="Roboto"/>
                          <a:ea typeface="Roboto"/>
                          <a:cs typeface="Times New Roman"/>
                          <a:hlinkClick r:id="rId4"/>
                        </a:rPr>
                      </a:br>
                      <a:r>
                        <a:rPr lang="en-US" sz="1600" b="0">
                          <a:solidFill>
                            <a:srgbClr val="414042"/>
                          </a:solidFill>
                          <a:effectLst/>
                          <a:latin typeface="Roboto"/>
                          <a:ea typeface="Roboto"/>
                          <a:cs typeface="Times New Roman"/>
                          <a:hlinkClick r:id="rId4"/>
                        </a:rPr>
                        <a:t>What is Unicode?</a:t>
                      </a:r>
                      <a:endParaRPr lang="en-US" sz="1600" b="0">
                        <a:solidFill>
                          <a:srgbClr val="414042"/>
                        </a:solidFill>
                        <a:effectLst/>
                        <a:latin typeface="Roboto"/>
                        <a:ea typeface="Roboto"/>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a:latin typeface="Roboto"/>
                <a:ea typeface="Roboto"/>
                <a:cs typeface="Roboto"/>
              </a:rPr>
              <a:t>Unicode Mapping for PDFs</a:t>
            </a:r>
            <a:endParaRPr lang="en-US"/>
          </a:p>
          <a:p>
            <a:endParaRPr lang="en-US">
              <a:cs typeface="Roboto"/>
            </a:endParaRPr>
          </a:p>
        </p:txBody>
      </p:sp>
    </p:spTree>
    <p:extLst>
      <p:ext uri="{BB962C8B-B14F-4D97-AF65-F5344CB8AC3E}">
        <p14:creationId xmlns:p14="http://schemas.microsoft.com/office/powerpoint/2010/main" val="14878120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1448161444"/>
              </p:ext>
            </p:extLst>
          </p:nvPr>
        </p:nvGraphicFramePr>
        <p:xfrm>
          <a:off x="719666" y="670277"/>
          <a:ext cx="11127045" cy="5727284"/>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326127">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578454">
                <a:tc>
                  <a:txBody>
                    <a:bodyPr/>
                    <a:lstStyle/>
                    <a:p>
                      <a:pPr marL="0" marR="0" lvl="0" indent="0" algn="l">
                        <a:lnSpc>
                          <a:spcPct val="100000"/>
                        </a:lnSpc>
                        <a:spcBef>
                          <a:spcPts val="1200"/>
                        </a:spcBef>
                        <a:spcAft>
                          <a:spcPts val="600"/>
                        </a:spcAft>
                        <a:buNone/>
                      </a:pPr>
                      <a:r>
                        <a:rPr lang="en-US" sz="1600" b="1">
                          <a:solidFill>
                            <a:srgbClr val="414042"/>
                          </a:solidFill>
                          <a:effectLst/>
                          <a:latin typeface="Roboto"/>
                          <a:ea typeface="Roboto"/>
                          <a:cs typeface="Times New Roman"/>
                          <a:hlinkClick r:id="rId3"/>
                        </a:rPr>
                        <a:t>W3C WCAG</a:t>
                      </a:r>
                      <a:br>
                        <a:rPr lang="en-US" sz="1600" b="1">
                          <a:solidFill>
                            <a:srgbClr val="414042"/>
                          </a:solidFill>
                          <a:effectLst/>
                          <a:latin typeface="Roboto"/>
                          <a:ea typeface="Roboto"/>
                          <a:cs typeface="Times New Roman"/>
                          <a:hlinkClick r:id="rId3"/>
                        </a:rPr>
                      </a:br>
                      <a:r>
                        <a:rPr lang="en-US" sz="1600" b="0">
                          <a:solidFill>
                            <a:srgbClr val="414042"/>
                          </a:solidFill>
                          <a:effectLst/>
                          <a:latin typeface="Roboto"/>
                          <a:ea typeface="Roboto"/>
                          <a:cs typeface="Times New Roman"/>
                          <a:hlinkClick r:id="rId3"/>
                        </a:rPr>
                        <a:t>PDF Techniques</a:t>
                      </a:r>
                      <a:endParaRPr lang="en-US" sz="1600" b="1">
                        <a:solidFill>
                          <a:srgbClr val="414042"/>
                        </a:solidFill>
                        <a:effectLst/>
                        <a:latin typeface="Roboto"/>
                        <a:ea typeface="Roboto"/>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378307">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a:latin typeface="Roboto"/>
                <a:ea typeface="Roboto"/>
                <a:cs typeface="Roboto"/>
              </a:rPr>
              <a:t>PDF Remediation</a:t>
            </a:r>
            <a:endParaRPr lang="en-US">
              <a:cs typeface="Roboto" panose="02000000000000000000" pitchFamily="2" charset="0"/>
            </a:endParaRPr>
          </a:p>
          <a:p>
            <a:endParaRPr lang="en-US">
              <a:cs typeface="Roboto"/>
            </a:endParaRPr>
          </a:p>
        </p:txBody>
      </p:sp>
    </p:spTree>
    <p:extLst>
      <p:ext uri="{BB962C8B-B14F-4D97-AF65-F5344CB8AC3E}">
        <p14:creationId xmlns:p14="http://schemas.microsoft.com/office/powerpoint/2010/main" val="73443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2037726554"/>
              </p:ext>
            </p:extLst>
          </p:nvPr>
        </p:nvGraphicFramePr>
        <p:xfrm>
          <a:off x="722058" y="536700"/>
          <a:ext cx="11127045" cy="954024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712704">
                <a:tc>
                  <a:txBody>
                    <a:bodyPr/>
                    <a:lstStyle/>
                    <a:p>
                      <a:pPr marL="457200" marR="0" lvl="0" indent="-457200" algn="l">
                        <a:lnSpc>
                          <a:spcPct val="100000"/>
                        </a:lnSpc>
                        <a:spcBef>
                          <a:spcPts val="1200"/>
                        </a:spcBef>
                        <a:spcAft>
                          <a:spcPts val="600"/>
                        </a:spcAft>
                        <a:buClr>
                          <a:srgbClr val="920075"/>
                        </a:buClr>
                        <a:buAutoNum type="arabicPeriod"/>
                      </a:pPr>
                      <a:r>
                        <a:rPr lang="en-US" sz="1600" b="1">
                          <a:solidFill>
                            <a:srgbClr val="414042"/>
                          </a:solidFill>
                          <a:effectLst/>
                          <a:latin typeface="Roboto"/>
                          <a:ea typeface="Roboto"/>
                          <a:cs typeface="Times New Roman"/>
                        </a:rPr>
                        <a:t>Equitable Use</a:t>
                      </a:r>
                      <a:br>
                        <a:rPr lang="en-US" sz="1600" b="1">
                          <a:solidFill>
                            <a:srgbClr val="414042"/>
                          </a:solidFill>
                          <a:effectLst/>
                          <a:latin typeface="Roboto"/>
                          <a:ea typeface="Roboto"/>
                          <a:cs typeface="Times New Roman"/>
                        </a:rPr>
                      </a:br>
                      <a:r>
                        <a:rPr lang="en-US" sz="1600" b="0">
                          <a:solidFill>
                            <a:srgbClr val="414042"/>
                          </a:solidFill>
                          <a:effectLst/>
                          <a:latin typeface="Roboto"/>
                          <a:ea typeface="Roboto"/>
                          <a:cs typeface="Times New Roman"/>
                        </a:rPr>
                        <a:t>The design is useful and marketable to people with diverse abilities</a:t>
                      </a:r>
                    </a:p>
                    <a:p>
                      <a:pPr marL="457200" marR="0" lvl="0" indent="-457200" algn="l">
                        <a:lnSpc>
                          <a:spcPct val="100000"/>
                        </a:lnSpc>
                        <a:spcBef>
                          <a:spcPts val="1200"/>
                        </a:spcBef>
                        <a:spcAft>
                          <a:spcPts val="600"/>
                        </a:spcAft>
                        <a:buClr>
                          <a:srgbClr val="920075"/>
                        </a:buClr>
                        <a:buAutoNum type="arabicPeriod"/>
                      </a:pPr>
                      <a:r>
                        <a:rPr lang="en-US" sz="1600" b="1">
                          <a:solidFill>
                            <a:srgbClr val="414042"/>
                          </a:solidFill>
                          <a:effectLst/>
                          <a:latin typeface="Roboto"/>
                          <a:ea typeface="Roboto"/>
                          <a:cs typeface="Times New Roman"/>
                        </a:rPr>
                        <a:t>Flexibility in Use</a:t>
                      </a:r>
                      <a:br>
                        <a:rPr lang="en-US" sz="1600" b="1">
                          <a:solidFill>
                            <a:srgbClr val="414042"/>
                          </a:solidFill>
                          <a:effectLst/>
                          <a:latin typeface="Roboto"/>
                          <a:ea typeface="Roboto"/>
                          <a:cs typeface="Times New Roman"/>
                        </a:rPr>
                      </a:br>
                      <a:r>
                        <a:rPr lang="en-US" sz="1600" b="0">
                          <a:solidFill>
                            <a:srgbClr val="414042"/>
                          </a:solidFill>
                          <a:effectLst/>
                          <a:latin typeface="Roboto"/>
                          <a:ea typeface="Roboto"/>
                          <a:cs typeface="Times New Roman"/>
                        </a:rPr>
                        <a:t>The design accommodates a wide range of individual preferences and abilities</a:t>
                      </a:r>
                    </a:p>
                    <a:p>
                      <a:pPr marL="457200" marR="0" lvl="0" indent="-457200" algn="l">
                        <a:lnSpc>
                          <a:spcPct val="100000"/>
                        </a:lnSpc>
                        <a:spcBef>
                          <a:spcPts val="1200"/>
                        </a:spcBef>
                        <a:spcAft>
                          <a:spcPts val="600"/>
                        </a:spcAft>
                        <a:buClr>
                          <a:srgbClr val="920075"/>
                        </a:buClr>
                        <a:buAutoNum type="arabicPeriod"/>
                      </a:pPr>
                      <a:r>
                        <a:rPr lang="en-US" sz="1600" b="1">
                          <a:solidFill>
                            <a:srgbClr val="414042"/>
                          </a:solidFill>
                          <a:effectLst/>
                          <a:latin typeface="Roboto"/>
                          <a:ea typeface="Roboto"/>
                          <a:cs typeface="Times New Roman"/>
                        </a:rPr>
                        <a:t>Simple and Intuitive Use</a:t>
                      </a:r>
                      <a:br>
                        <a:rPr lang="en-US" sz="1600" b="1">
                          <a:solidFill>
                            <a:srgbClr val="414042"/>
                          </a:solidFill>
                          <a:effectLst/>
                          <a:latin typeface="Roboto"/>
                          <a:ea typeface="Roboto"/>
                          <a:cs typeface="Times New Roman"/>
                        </a:rPr>
                      </a:br>
                      <a:r>
                        <a:rPr lang="en-US" sz="1600" b="0">
                          <a:solidFill>
                            <a:srgbClr val="414042"/>
                          </a:solidFill>
                          <a:effectLst/>
                          <a:latin typeface="Roboto"/>
                          <a:ea typeface="Roboto"/>
                          <a:cs typeface="Times New Roman"/>
                        </a:rPr>
                        <a:t>Use of the design is easy to understand, regardless of the user's experience, knowledge, language skills, or current concentration level.</a:t>
                      </a:r>
                    </a:p>
                    <a:p>
                      <a:pPr marL="457200" marR="0" lvl="0" indent="-457200" algn="l">
                        <a:lnSpc>
                          <a:spcPct val="100000"/>
                        </a:lnSpc>
                        <a:spcBef>
                          <a:spcPts val="1200"/>
                        </a:spcBef>
                        <a:spcAft>
                          <a:spcPts val="600"/>
                        </a:spcAft>
                        <a:buClr>
                          <a:srgbClr val="920075"/>
                        </a:buClr>
                        <a:buAutoNum type="arabicPeriod"/>
                      </a:pPr>
                      <a:r>
                        <a:rPr lang="en-US" sz="1600" b="1">
                          <a:solidFill>
                            <a:srgbClr val="414042"/>
                          </a:solidFill>
                          <a:effectLst/>
                          <a:latin typeface="Roboto"/>
                          <a:ea typeface="Roboto"/>
                          <a:cs typeface="Times New Roman"/>
                        </a:rPr>
                        <a:t>Perceptible Information</a:t>
                      </a:r>
                      <a:br>
                        <a:rPr lang="en-US" sz="1600" b="1">
                          <a:solidFill>
                            <a:srgbClr val="414042"/>
                          </a:solidFill>
                          <a:effectLst/>
                          <a:latin typeface="Roboto"/>
                          <a:ea typeface="Roboto"/>
                          <a:cs typeface="Times New Roman"/>
                        </a:rPr>
                      </a:br>
                      <a:r>
                        <a:rPr lang="en-US" sz="1600" b="0">
                          <a:solidFill>
                            <a:srgbClr val="414042"/>
                          </a:solidFill>
                          <a:effectLst/>
                          <a:latin typeface="Roboto"/>
                          <a:ea typeface="Roboto"/>
                          <a:cs typeface="Times New Roman"/>
                        </a:rPr>
                        <a:t>The design communicates necessary information effectively to the user, regardless of ambient conditions or the user's sensory abilities.</a:t>
                      </a:r>
                    </a:p>
                    <a:p>
                      <a:pPr marL="457200" marR="0" lvl="0" indent="-457200" algn="l">
                        <a:lnSpc>
                          <a:spcPct val="100000"/>
                        </a:lnSpc>
                        <a:spcBef>
                          <a:spcPts val="1200"/>
                        </a:spcBef>
                        <a:spcAft>
                          <a:spcPts val="600"/>
                        </a:spcAft>
                        <a:buClr>
                          <a:srgbClr val="920075"/>
                        </a:buClr>
                        <a:buAutoNum type="arabicPeriod"/>
                      </a:pPr>
                      <a:r>
                        <a:rPr lang="en-US" sz="1600" b="1">
                          <a:solidFill>
                            <a:srgbClr val="414042"/>
                          </a:solidFill>
                          <a:effectLst/>
                          <a:latin typeface="Roboto"/>
                          <a:ea typeface="Roboto"/>
                          <a:cs typeface="Times New Roman"/>
                        </a:rPr>
                        <a:t>Tolerance for Error</a:t>
                      </a:r>
                      <a:br>
                        <a:rPr lang="en-US" sz="1600" b="1">
                          <a:solidFill>
                            <a:srgbClr val="414042"/>
                          </a:solidFill>
                          <a:effectLst/>
                          <a:latin typeface="Roboto"/>
                          <a:ea typeface="Roboto"/>
                          <a:cs typeface="Times New Roman"/>
                        </a:rPr>
                      </a:br>
                      <a:r>
                        <a:rPr lang="en-US" sz="1600" b="0">
                          <a:solidFill>
                            <a:srgbClr val="414042"/>
                          </a:solidFill>
                          <a:effectLst/>
                          <a:latin typeface="Roboto"/>
                          <a:ea typeface="Roboto"/>
                          <a:cs typeface="Times New Roman"/>
                        </a:rPr>
                        <a:t>The design minimizes hazards and the adverse consequences of accidental or unintended actions.</a:t>
                      </a:r>
                    </a:p>
                    <a:p>
                      <a:pPr marL="457200" marR="0" lvl="0" indent="-457200" algn="l">
                        <a:lnSpc>
                          <a:spcPct val="100000"/>
                        </a:lnSpc>
                        <a:spcBef>
                          <a:spcPts val="1200"/>
                        </a:spcBef>
                        <a:spcAft>
                          <a:spcPts val="600"/>
                        </a:spcAft>
                        <a:buClr>
                          <a:srgbClr val="920075"/>
                        </a:buClr>
                        <a:buAutoNum type="arabicPeriod"/>
                      </a:pPr>
                      <a:r>
                        <a:rPr lang="en-US" sz="1600" b="1">
                          <a:solidFill>
                            <a:srgbClr val="414042"/>
                          </a:solidFill>
                          <a:effectLst/>
                          <a:latin typeface="Roboto"/>
                          <a:ea typeface="Roboto"/>
                          <a:cs typeface="Times New Roman"/>
                        </a:rPr>
                        <a:t>Low Physical Effort</a:t>
                      </a:r>
                      <a:br>
                        <a:rPr lang="en-US" sz="1600" b="1">
                          <a:solidFill>
                            <a:srgbClr val="414042"/>
                          </a:solidFill>
                          <a:effectLst/>
                          <a:latin typeface="Roboto"/>
                          <a:ea typeface="Roboto"/>
                          <a:cs typeface="Times New Roman"/>
                        </a:rPr>
                      </a:br>
                      <a:r>
                        <a:rPr lang="en-US" sz="1600" b="0">
                          <a:solidFill>
                            <a:srgbClr val="414042"/>
                          </a:solidFill>
                          <a:effectLst/>
                          <a:latin typeface="Roboto"/>
                          <a:ea typeface="Roboto"/>
                          <a:cs typeface="Times New Roman"/>
                        </a:rPr>
                        <a:t>The design can be used efficiently and comfortably and with a minimum of fatigue.</a:t>
                      </a:r>
                    </a:p>
                    <a:p>
                      <a:pPr marL="457200" marR="0" lvl="0" indent="-457200" algn="l">
                        <a:lnSpc>
                          <a:spcPct val="100000"/>
                        </a:lnSpc>
                        <a:spcBef>
                          <a:spcPts val="1200"/>
                        </a:spcBef>
                        <a:spcAft>
                          <a:spcPts val="600"/>
                        </a:spcAft>
                        <a:buClr>
                          <a:srgbClr val="920075"/>
                        </a:buClr>
                        <a:buAutoNum type="arabicPeriod"/>
                      </a:pPr>
                      <a:r>
                        <a:rPr lang="en-US" sz="1600" b="1">
                          <a:solidFill>
                            <a:srgbClr val="414042"/>
                          </a:solidFill>
                          <a:effectLst/>
                          <a:latin typeface="Roboto"/>
                          <a:ea typeface="Roboto"/>
                          <a:cs typeface="Times New Roman"/>
                        </a:rPr>
                        <a:t>Size and Space for Approach and Use</a:t>
                      </a:r>
                      <a:br>
                        <a:rPr lang="en-US" sz="1600" b="1">
                          <a:solidFill>
                            <a:srgbClr val="414042"/>
                          </a:solidFill>
                          <a:effectLst/>
                          <a:latin typeface="Roboto"/>
                          <a:ea typeface="Roboto"/>
                          <a:cs typeface="Times New Roman"/>
                        </a:rPr>
                      </a:br>
                      <a:r>
                        <a:rPr lang="en-US" sz="1600" b="0">
                          <a:solidFill>
                            <a:srgbClr val="414042"/>
                          </a:solidFill>
                          <a:effectLst/>
                          <a:latin typeface="Roboto"/>
                          <a:ea typeface="Roboto"/>
                          <a:cs typeface="Times New Roman"/>
                        </a:rPr>
                        <a:t>Appropriate size and space is provided for approach, reach, manipulation, and use regardless of a user's body size, posture, or mobility.</a:t>
                      </a: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a:latin typeface="Roboto"/>
                <a:ea typeface="Roboto"/>
                <a:cs typeface="Roboto"/>
              </a:rPr>
              <a:t>Universal Design for Learning</a:t>
            </a:r>
            <a:endParaRPr lang="en-US"/>
          </a:p>
          <a:p>
            <a:endParaRPr lang="en-US">
              <a:cs typeface="Roboto"/>
            </a:endParaRPr>
          </a:p>
        </p:txBody>
      </p:sp>
    </p:spTree>
    <p:extLst>
      <p:ext uri="{BB962C8B-B14F-4D97-AF65-F5344CB8AC3E}">
        <p14:creationId xmlns:p14="http://schemas.microsoft.com/office/powerpoint/2010/main" val="2582887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2731652047"/>
              </p:ext>
            </p:extLst>
          </p:nvPr>
        </p:nvGraphicFramePr>
        <p:xfrm>
          <a:off x="722058" y="536700"/>
          <a:ext cx="11127045" cy="905256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712704">
                <a:tc>
                  <a:txBody>
                    <a:bodyPr/>
                    <a:lstStyle/>
                    <a:p>
                      <a:pPr marL="0" marR="0" lvl="0" indent="0" algn="l">
                        <a:lnSpc>
                          <a:spcPct val="100000"/>
                        </a:lnSpc>
                        <a:spcBef>
                          <a:spcPts val="1200"/>
                        </a:spcBef>
                        <a:spcAft>
                          <a:spcPts val="600"/>
                        </a:spcAft>
                        <a:buClr>
                          <a:srgbClr val="920075"/>
                        </a:buClr>
                        <a:buNone/>
                      </a:pPr>
                      <a:r>
                        <a:rPr lang="en-US" sz="1800" b="0">
                          <a:solidFill>
                            <a:srgbClr val="414042"/>
                          </a:solidFill>
                          <a:effectLst/>
                          <a:latin typeface="Roboto"/>
                          <a:ea typeface="Roboto"/>
                          <a:cs typeface="Times New Roman"/>
                        </a:rPr>
                        <a:t>Content</a:t>
                      </a:r>
                      <a:r>
                        <a:rPr lang="en-US" sz="1800" b="1">
                          <a:solidFill>
                            <a:srgbClr val="414042"/>
                          </a:solidFill>
                          <a:effectLst/>
                          <a:latin typeface="Roboto"/>
                          <a:ea typeface="Roboto"/>
                          <a:cs typeface="Times New Roman"/>
                        </a:rPr>
                        <a:t> </a:t>
                      </a:r>
                      <a:r>
                        <a:rPr lang="en-US" sz="1800" b="0">
                          <a:solidFill>
                            <a:srgbClr val="414042"/>
                          </a:solidFill>
                          <a:effectLst/>
                          <a:latin typeface="Roboto"/>
                          <a:ea typeface="Roboto"/>
                          <a:cs typeface="Times New Roman"/>
                        </a:rPr>
                        <a:t>must be</a:t>
                      </a:r>
                      <a:r>
                        <a:rPr lang="en-US" sz="1800" b="1">
                          <a:solidFill>
                            <a:srgbClr val="414042"/>
                          </a:solidFill>
                          <a:effectLst/>
                          <a:latin typeface="Roboto"/>
                          <a:ea typeface="Roboto"/>
                          <a:cs typeface="Times New Roman"/>
                        </a:rPr>
                        <a:t> Perceivable, Operable, Understandable, </a:t>
                      </a:r>
                      <a:r>
                        <a:rPr lang="en-US" sz="1800" b="0">
                          <a:solidFill>
                            <a:srgbClr val="414042"/>
                          </a:solidFill>
                          <a:effectLst/>
                          <a:latin typeface="Roboto"/>
                          <a:ea typeface="Roboto"/>
                          <a:cs typeface="Times New Roman"/>
                        </a:rPr>
                        <a:t>and</a:t>
                      </a:r>
                      <a:r>
                        <a:rPr lang="en-US" sz="1800" b="1">
                          <a:solidFill>
                            <a:srgbClr val="414042"/>
                          </a:solidFill>
                          <a:effectLst/>
                          <a:latin typeface="Roboto"/>
                          <a:ea typeface="Roboto"/>
                          <a:cs typeface="Times New Roman"/>
                        </a:rPr>
                        <a:t> Robust (POUR).</a:t>
                      </a:r>
                    </a:p>
                    <a:p>
                      <a:pPr marL="457200" marR="0" lvl="0" indent="-457200" algn="l">
                        <a:lnSpc>
                          <a:spcPct val="100000"/>
                        </a:lnSpc>
                        <a:spcBef>
                          <a:spcPts val="1200"/>
                        </a:spcBef>
                        <a:spcAft>
                          <a:spcPts val="600"/>
                        </a:spcAft>
                        <a:buClr>
                          <a:srgbClr val="920075"/>
                        </a:buClr>
                        <a:buAutoNum type="arabicPeriod"/>
                      </a:pPr>
                      <a:r>
                        <a:rPr lang="en-US" sz="1800" b="1">
                          <a:solidFill>
                            <a:srgbClr val="414042"/>
                          </a:solidFill>
                          <a:effectLst/>
                          <a:latin typeface="Roboto"/>
                          <a:ea typeface="Roboto"/>
                          <a:cs typeface="Times New Roman"/>
                        </a:rPr>
                        <a:t>Perceivable</a:t>
                      </a:r>
                      <a:br>
                        <a:rPr lang="en-US" sz="1800" b="1">
                          <a:solidFill>
                            <a:srgbClr val="414042"/>
                          </a:solidFill>
                          <a:effectLst/>
                          <a:latin typeface="Roboto"/>
                          <a:ea typeface="Roboto"/>
                          <a:cs typeface="Times New Roman"/>
                        </a:rPr>
                      </a:br>
                      <a:r>
                        <a:rPr lang="en-US" sz="1800" b="0" i="0" u="none" strike="noStrike" noProof="0">
                          <a:solidFill>
                            <a:srgbClr val="000000"/>
                          </a:solidFill>
                          <a:effectLst/>
                          <a:latin typeface="Roboto"/>
                        </a:rPr>
                        <a:t>Information and user interface components must be presented to users in ways they can perceive. This means that users must be able to comprehend the information being depicted with </a:t>
                      </a:r>
                      <a:r>
                        <a:rPr lang="en-US" sz="1800" b="0" i="1" u="none" strike="noStrike" noProof="0">
                          <a:solidFill>
                            <a:srgbClr val="000000"/>
                          </a:solidFill>
                          <a:effectLst/>
                          <a:latin typeface="Roboto"/>
                        </a:rPr>
                        <a:t>at least one</a:t>
                      </a:r>
                      <a:r>
                        <a:rPr lang="en-US" sz="1800" b="0" i="0" u="none" strike="noStrike" noProof="0">
                          <a:solidFill>
                            <a:srgbClr val="000000"/>
                          </a:solidFill>
                          <a:effectLst/>
                          <a:latin typeface="Roboto"/>
                        </a:rPr>
                        <a:t> of their senses (the more ways, the better).</a:t>
                      </a:r>
                    </a:p>
                    <a:p>
                      <a:pPr marL="457200" marR="0" lvl="0" indent="-457200" algn="l">
                        <a:lnSpc>
                          <a:spcPct val="100000"/>
                        </a:lnSpc>
                        <a:spcBef>
                          <a:spcPts val="1200"/>
                        </a:spcBef>
                        <a:spcAft>
                          <a:spcPts val="600"/>
                        </a:spcAft>
                        <a:buClr>
                          <a:srgbClr val="920075"/>
                        </a:buClr>
                        <a:buAutoNum type="arabicPeriod"/>
                      </a:pPr>
                      <a:r>
                        <a:rPr lang="en-US" sz="1800" b="1" i="0" u="none" strike="noStrike" noProof="0">
                          <a:solidFill>
                            <a:srgbClr val="000000"/>
                          </a:solidFill>
                          <a:effectLst/>
                          <a:latin typeface="Roboto"/>
                        </a:rPr>
                        <a:t>Operable</a:t>
                      </a:r>
                      <a:br>
                        <a:rPr lang="en-US" sz="1800" b="1" i="0" u="none" strike="noStrike" noProof="0">
                          <a:solidFill>
                            <a:srgbClr val="000000"/>
                          </a:solidFill>
                          <a:effectLst/>
                          <a:latin typeface="Roboto"/>
                        </a:rPr>
                      </a:br>
                      <a:r>
                        <a:rPr lang="en-US" sz="1800" b="0" i="0" u="none" strike="noStrike" noProof="0">
                          <a:solidFill>
                            <a:srgbClr val="000000"/>
                          </a:solidFill>
                          <a:effectLst/>
                          <a:latin typeface="Roboto"/>
                        </a:rPr>
                        <a:t>User interface components and navigation must be operable. If a user cannot in any way perform an action, that action cannot be a required part of the interface.</a:t>
                      </a:r>
                    </a:p>
                    <a:p>
                      <a:pPr marL="457200" marR="0" lvl="0" indent="-457200" algn="l">
                        <a:lnSpc>
                          <a:spcPct val="100000"/>
                        </a:lnSpc>
                        <a:spcBef>
                          <a:spcPts val="1200"/>
                        </a:spcBef>
                        <a:spcAft>
                          <a:spcPts val="600"/>
                        </a:spcAft>
                        <a:buClr>
                          <a:srgbClr val="920075"/>
                        </a:buClr>
                        <a:buAutoNum type="arabicPeriod"/>
                      </a:pPr>
                      <a:r>
                        <a:rPr lang="en-US" sz="1800" b="1" i="0" u="none" strike="noStrike" noProof="0">
                          <a:solidFill>
                            <a:srgbClr val="000000"/>
                          </a:solidFill>
                          <a:effectLst/>
                          <a:latin typeface="Roboto"/>
                        </a:rPr>
                        <a:t>Understandable</a:t>
                      </a:r>
                      <a:br>
                        <a:rPr lang="en-US" sz="1800" b="1" i="0" u="none" strike="noStrike" noProof="0">
                          <a:solidFill>
                            <a:srgbClr val="000000"/>
                          </a:solidFill>
                          <a:effectLst/>
                          <a:latin typeface="Roboto"/>
                        </a:rPr>
                      </a:br>
                      <a:r>
                        <a:rPr lang="en-US" sz="1800" b="0" i="0" u="none" strike="noStrike" noProof="0">
                          <a:solidFill>
                            <a:srgbClr val="000000"/>
                          </a:solidFill>
                          <a:effectLst/>
                          <a:latin typeface="Roboto"/>
                        </a:rPr>
                        <a:t>Information and the operation of a user interface must be understandable: Users must be able to understand the information as well as the operation of the user interface.</a:t>
                      </a:r>
                    </a:p>
                    <a:p>
                      <a:pPr marL="457200" marR="0" lvl="0" indent="-457200" algn="l">
                        <a:lnSpc>
                          <a:spcPct val="100000"/>
                        </a:lnSpc>
                        <a:spcBef>
                          <a:spcPts val="1200"/>
                        </a:spcBef>
                        <a:spcAft>
                          <a:spcPts val="600"/>
                        </a:spcAft>
                        <a:buClr>
                          <a:srgbClr val="920075"/>
                        </a:buClr>
                        <a:buAutoNum type="arabicPeriod"/>
                      </a:pPr>
                      <a:r>
                        <a:rPr lang="en-US" sz="1800" b="1" i="0" u="none" strike="noStrike" noProof="0">
                          <a:solidFill>
                            <a:srgbClr val="000000"/>
                          </a:solidFill>
                          <a:effectLst/>
                          <a:latin typeface="Roboto"/>
                        </a:rPr>
                        <a:t>Robust</a:t>
                      </a:r>
                      <a:br>
                        <a:rPr lang="en-US" sz="1800" b="1" i="0" u="none" strike="noStrike" noProof="0">
                          <a:solidFill>
                            <a:srgbClr val="000000"/>
                          </a:solidFill>
                          <a:effectLst/>
                          <a:latin typeface="Roboto"/>
                        </a:rPr>
                      </a:br>
                      <a:r>
                        <a:rPr lang="en-US" sz="1800" b="0" i="0" u="none" strike="noStrike" noProof="0">
                          <a:solidFill>
                            <a:srgbClr val="000000"/>
                          </a:solidFill>
                          <a:effectLst/>
                          <a:latin typeface="Roboto"/>
                        </a:rPr>
                        <a:t>Content must be robust enough that it can be interpreted reliably by a wide variety of user agents, including assistive technologies: As technologies and user agents evolve, the content should remain accessible.</a:t>
                      </a: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a:xfrm>
            <a:off x="622134" y="370335"/>
            <a:ext cx="7786687" cy="523220"/>
          </a:xfrm>
        </p:spPr>
        <p:txBody>
          <a:bodyPr vert="horz" lIns="91440" tIns="45720" rIns="91440" bIns="45720" rtlCol="0" anchor="t">
            <a:normAutofit/>
          </a:bodyPr>
          <a:lstStyle/>
          <a:p>
            <a:r>
              <a:rPr lang="en-US" sz="2600">
                <a:latin typeface="Roboto"/>
                <a:ea typeface="Roboto"/>
                <a:cs typeface="Roboto"/>
              </a:rPr>
              <a:t>Four Major Categories of Accessibility</a:t>
            </a:r>
            <a:endParaRPr lang="en-US"/>
          </a:p>
          <a:p>
            <a:endParaRPr lang="en-US">
              <a:cs typeface="Roboto"/>
            </a:endParaRPr>
          </a:p>
        </p:txBody>
      </p:sp>
    </p:spTree>
    <p:extLst>
      <p:ext uri="{BB962C8B-B14F-4D97-AF65-F5344CB8AC3E}">
        <p14:creationId xmlns:p14="http://schemas.microsoft.com/office/powerpoint/2010/main" val="957059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1858B-8C38-E865-2130-2CBB7791C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301F4-DAB8-0996-0CA9-FC66815277BC}"/>
              </a:ext>
            </a:extLst>
          </p:cNvPr>
          <p:cNvSpPr>
            <a:spLocks noGrp="1"/>
          </p:cNvSpPr>
          <p:nvPr>
            <p:ph type="title" idx="4294967295"/>
          </p:nvPr>
        </p:nvSpPr>
        <p:spPr>
          <a:xfrm>
            <a:off x="485775" y="2318884"/>
            <a:ext cx="9794875" cy="1897062"/>
          </a:xfrm>
        </p:spPr>
        <p:txBody>
          <a:bodyPr rtlCol="0">
            <a:noAutofit/>
          </a:bodyPr>
          <a:lstStyle/>
          <a:p>
            <a:r>
              <a:rPr lang="en-US" sz="7200">
                <a:solidFill>
                  <a:srgbClr val="005E6E"/>
                </a:solidFill>
                <a:latin typeface="Rajdhani"/>
                <a:ea typeface="Roboto"/>
              </a:rPr>
              <a:t>Understanding</a:t>
            </a:r>
            <a:br>
              <a:rPr lang="en-US" sz="7200">
                <a:solidFill>
                  <a:srgbClr val="005E6E"/>
                </a:solidFill>
                <a:latin typeface="Rajdhani"/>
                <a:ea typeface="Roboto"/>
              </a:rPr>
            </a:br>
            <a:r>
              <a:rPr lang="en-US" sz="7200">
                <a:solidFill>
                  <a:srgbClr val="005E6E"/>
                </a:solidFill>
                <a:latin typeface="Rajdhani"/>
                <a:ea typeface="Roboto"/>
              </a:rPr>
              <a:t>WCAG Success</a:t>
            </a:r>
            <a:br>
              <a:rPr lang="en-US" sz="7200">
                <a:solidFill>
                  <a:srgbClr val="005E6E"/>
                </a:solidFill>
                <a:latin typeface="Rajdhani"/>
                <a:ea typeface="Roboto"/>
              </a:rPr>
            </a:br>
            <a:r>
              <a:rPr lang="en-US" sz="7200">
                <a:solidFill>
                  <a:srgbClr val="005E6E"/>
                </a:solidFill>
                <a:latin typeface="Rajdhani"/>
                <a:ea typeface="Roboto"/>
              </a:rPr>
              <a:t>Criterion</a:t>
            </a:r>
            <a:endParaRPr lang="en-US"/>
          </a:p>
        </p:txBody>
      </p:sp>
      <p:sp>
        <p:nvSpPr>
          <p:cNvPr id="4" name="Title 1">
            <a:extLst>
              <a:ext uri="{FF2B5EF4-FFF2-40B4-BE49-F238E27FC236}">
                <a16:creationId xmlns:a16="http://schemas.microsoft.com/office/drawing/2014/main" id="{636C8AC3-38C5-6443-9254-29A4B2E5B17C}"/>
              </a:ext>
            </a:extLst>
          </p:cNvPr>
          <p:cNvSpPr txBox="1">
            <a:spLocks/>
          </p:cNvSpPr>
          <p:nvPr/>
        </p:nvSpPr>
        <p:spPr>
          <a:xfrm>
            <a:off x="487011" y="766244"/>
            <a:ext cx="6714565" cy="6582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endParaRPr lang="en-US" sz="4000">
              <a:solidFill>
                <a:srgbClr val="920075"/>
              </a:solidFill>
              <a:latin typeface="Roboto Medium"/>
              <a:ea typeface="Roboto Medium"/>
              <a:cs typeface="Roboto Medium"/>
            </a:endParaRPr>
          </a:p>
        </p:txBody>
      </p:sp>
    </p:spTree>
    <p:extLst>
      <p:ext uri="{BB962C8B-B14F-4D97-AF65-F5344CB8AC3E}">
        <p14:creationId xmlns:p14="http://schemas.microsoft.com/office/powerpoint/2010/main" val="421538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1014610385"/>
              </p:ext>
            </p:extLst>
          </p:nvPr>
        </p:nvGraphicFramePr>
        <p:xfrm>
          <a:off x="722058" y="776589"/>
          <a:ext cx="11127045" cy="8183880"/>
        </p:xfrm>
        <a:graphic>
          <a:graphicData uri="http://schemas.openxmlformats.org/drawingml/2006/table">
            <a:tbl>
              <a:tblPr firstRow="1" bandRow="1"/>
              <a:tblGrid>
                <a:gridCol w="11127045">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712704">
                <a:tc>
                  <a:txBody>
                    <a:bodyPr/>
                    <a:lstStyle/>
                    <a:p>
                      <a:pPr marL="285750" marR="0" lvl="0"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The WCAG Standards are broken down into four categories:</a:t>
                      </a:r>
                    </a:p>
                    <a:p>
                      <a:pPr marL="742950" marR="0" lvl="1"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Four </a:t>
                      </a:r>
                      <a:r>
                        <a:rPr lang="en-US" sz="1800" b="1" i="0" u="none" strike="noStrike" noProof="0">
                          <a:solidFill>
                            <a:srgbClr val="595959"/>
                          </a:solidFill>
                          <a:effectLst/>
                          <a:latin typeface="Roboto"/>
                        </a:rPr>
                        <a:t>principles </a:t>
                      </a:r>
                      <a:r>
                        <a:rPr lang="en-US" sz="1800" b="0" i="0" u="none" strike="noStrike" noProof="0">
                          <a:solidFill>
                            <a:srgbClr val="595959"/>
                          </a:solidFill>
                          <a:effectLst/>
                          <a:latin typeface="Roboto"/>
                        </a:rPr>
                        <a:t>that form the foundation of the WCAG standard (POUR)</a:t>
                      </a:r>
                    </a:p>
                    <a:p>
                      <a:pPr marL="742950" marR="0" lvl="1"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Thirteen </a:t>
                      </a:r>
                      <a:r>
                        <a:rPr lang="en-US" sz="1800" b="1" i="0" u="none" strike="noStrike" noProof="0">
                          <a:solidFill>
                            <a:srgbClr val="595959"/>
                          </a:solidFill>
                          <a:effectLst/>
                          <a:latin typeface="Roboto"/>
                        </a:rPr>
                        <a:t>guidelines</a:t>
                      </a:r>
                      <a:r>
                        <a:rPr lang="en-US" sz="1800" b="0" i="0" u="none" strike="noStrike" noProof="0">
                          <a:solidFill>
                            <a:srgbClr val="595959"/>
                          </a:solidFill>
                          <a:effectLst/>
                          <a:latin typeface="Roboto"/>
                        </a:rPr>
                        <a:t> non-testable guidelines that provide basic goals for web authors and developers to work towards to make their content to more accessible to users with different disabilities</a:t>
                      </a:r>
                    </a:p>
                    <a:p>
                      <a:pPr marL="742950" marR="0" lvl="1"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For each guideline there are testable </a:t>
                      </a:r>
                      <a:r>
                        <a:rPr lang="en-US" sz="1800" b="1" i="0" u="none" strike="noStrike" noProof="0">
                          <a:solidFill>
                            <a:srgbClr val="595959"/>
                          </a:solidFill>
                          <a:effectLst/>
                          <a:latin typeface="Roboto"/>
                        </a:rPr>
                        <a:t>success criteria </a:t>
                      </a:r>
                      <a:r>
                        <a:rPr lang="en-US" sz="1800" b="0" i="0" u="none" strike="noStrike" noProof="0">
                          <a:solidFill>
                            <a:srgbClr val="595959"/>
                          </a:solidFill>
                          <a:effectLst/>
                          <a:latin typeface="Roboto"/>
                        </a:rPr>
                        <a:t>that the WCAG lays out. There are three levels of conformance: A (minimum conformance), AA, and AAA (lowest conformance). </a:t>
                      </a:r>
                      <a:r>
                        <a:rPr lang="en-US" sz="1800" b="1" i="0" u="none" strike="noStrike" noProof="0">
                          <a:solidFill>
                            <a:srgbClr val="595959"/>
                          </a:solidFill>
                          <a:effectLst/>
                          <a:latin typeface="Roboto"/>
                        </a:rPr>
                        <a:t>Here in the Commonwealth (along with other governmental standards) we aim for AA conformance.</a:t>
                      </a:r>
                    </a:p>
                    <a:p>
                      <a:pPr marL="742950" marR="0" lvl="1" indent="-285750" algn="l">
                        <a:lnSpc>
                          <a:spcPct val="100000"/>
                        </a:lnSpc>
                        <a:spcBef>
                          <a:spcPts val="1200"/>
                        </a:spcBef>
                        <a:spcAft>
                          <a:spcPts val="600"/>
                        </a:spcAft>
                        <a:buClr>
                          <a:srgbClr val="920075"/>
                        </a:buClr>
                        <a:buFont typeface="Arial"/>
                        <a:buChar char="•"/>
                      </a:pPr>
                      <a:r>
                        <a:rPr lang="en-US" sz="1800" b="0" i="0" u="none" strike="noStrike" noProof="0">
                          <a:solidFill>
                            <a:srgbClr val="595959"/>
                          </a:solidFill>
                          <a:effectLst/>
                          <a:latin typeface="Roboto"/>
                        </a:rPr>
                        <a:t>For each of the guidelines and success criteria, there are a variety of informative </a:t>
                      </a:r>
                      <a:r>
                        <a:rPr lang="en-US" sz="1800" b="1" i="0" u="none" strike="noStrike" noProof="0">
                          <a:solidFill>
                            <a:srgbClr val="595959"/>
                          </a:solidFill>
                          <a:effectLst/>
                          <a:latin typeface="Roboto"/>
                        </a:rPr>
                        <a:t>techniques</a:t>
                      </a:r>
                      <a:r>
                        <a:rPr lang="en-US" sz="1800" b="0" i="0" u="none" strike="noStrike" noProof="0">
                          <a:solidFill>
                            <a:srgbClr val="595959"/>
                          </a:solidFill>
                          <a:effectLst/>
                          <a:latin typeface="Roboto"/>
                        </a:rPr>
                        <a:t>, which fall into two categories: </a:t>
                      </a:r>
                      <a:r>
                        <a:rPr lang="en-US" sz="1800" b="1" i="0" u="none" strike="noStrike" noProof="0">
                          <a:solidFill>
                            <a:srgbClr val="595959"/>
                          </a:solidFill>
                          <a:effectLst/>
                          <a:latin typeface="Roboto"/>
                        </a:rPr>
                        <a:t>sufficient</a:t>
                      </a:r>
                      <a:r>
                        <a:rPr lang="en-US" sz="1800" b="0" i="0" u="none" strike="noStrike" noProof="0">
                          <a:solidFill>
                            <a:srgbClr val="595959"/>
                          </a:solidFill>
                          <a:effectLst/>
                          <a:latin typeface="Roboto"/>
                        </a:rPr>
                        <a:t> (the minimum that is advised to meet the standard), and </a:t>
                      </a:r>
                      <a:r>
                        <a:rPr lang="en-US" sz="1800" b="1" i="0" u="none" strike="noStrike" noProof="0">
                          <a:solidFill>
                            <a:srgbClr val="595959"/>
                          </a:solidFill>
                          <a:effectLst/>
                          <a:latin typeface="Roboto"/>
                        </a:rPr>
                        <a:t>advisory</a:t>
                      </a:r>
                      <a:r>
                        <a:rPr lang="en-US" sz="1800" b="0" i="0" u="none" strike="noStrike" noProof="0">
                          <a:solidFill>
                            <a:srgbClr val="595959"/>
                          </a:solidFill>
                          <a:effectLst/>
                          <a:latin typeface="Roboto"/>
                        </a:rPr>
                        <a:t> (which go beyond what is required to meet the standard).</a:t>
                      </a:r>
                      <a:endParaRPr lang="en-US" sz="1800" b="1" i="0" u="none" strike="noStrike" noProof="0">
                        <a:solidFill>
                          <a:srgbClr val="595959"/>
                        </a:solidFill>
                        <a:effectLst/>
                        <a:latin typeface="Roboto"/>
                      </a:endParaRPr>
                    </a:p>
                    <a:p>
                      <a:pPr marL="285750" marR="0" lvl="0" indent="-285750" algn="l">
                        <a:lnSpc>
                          <a:spcPct val="100000"/>
                        </a:lnSpc>
                        <a:spcBef>
                          <a:spcPts val="1200"/>
                        </a:spcBef>
                        <a:spcAft>
                          <a:spcPts val="600"/>
                        </a:spcAft>
                        <a:buClr>
                          <a:srgbClr val="920075"/>
                        </a:buClr>
                        <a:buFont typeface="Arial"/>
                        <a:buChar char="•"/>
                      </a:pPr>
                      <a:endParaRPr lang="en-US" sz="1800" b="0" i="0" u="none" strike="noStrike" noProof="0">
                        <a:solidFill>
                          <a:srgbClr val="595959"/>
                        </a:solidFill>
                        <a:effectLst/>
                        <a:latin typeface="Roboto"/>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0" marR="0" indent="0">
                        <a:lnSpc>
                          <a:spcPct val="150000"/>
                        </a:lnSpc>
                        <a:spcBef>
                          <a:spcPts val="1200"/>
                        </a:spcBef>
                        <a:spcAft>
                          <a:spcPts val="600"/>
                        </a:spcAft>
                        <a:buClr>
                          <a:srgbClr val="920075"/>
                        </a:buClr>
                        <a:buNone/>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a:latin typeface="Roboto"/>
                <a:ea typeface="Roboto"/>
                <a:cs typeface="Roboto"/>
              </a:rPr>
              <a:t>How the WCAG Success Criterion (SC) Work</a:t>
            </a:r>
            <a:endParaRPr lang="en-US"/>
          </a:p>
          <a:p>
            <a:endParaRPr lang="en-US">
              <a:cs typeface="Roboto"/>
            </a:endParaRPr>
          </a:p>
        </p:txBody>
      </p:sp>
    </p:spTree>
    <p:extLst>
      <p:ext uri="{BB962C8B-B14F-4D97-AF65-F5344CB8AC3E}">
        <p14:creationId xmlns:p14="http://schemas.microsoft.com/office/powerpoint/2010/main" val="3903289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05A70"/>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DE24FC-520F-6AD4-D2A6-BEDE3E2377C8}"/>
              </a:ext>
            </a:extLst>
          </p:cNvPr>
          <p:cNvSpPr txBox="1">
            <a:spLocks/>
          </p:cNvSpPr>
          <p:nvPr/>
        </p:nvSpPr>
        <p:spPr>
          <a:xfrm>
            <a:off x="1237" y="1141413"/>
            <a:ext cx="12176476" cy="18970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105A70"/>
                </a:solidFill>
                <a:latin typeface="Roboto" panose="02000000000000000000" pitchFamily="2" charset="0"/>
                <a:ea typeface="Roboto" panose="02000000000000000000" pitchFamily="2" charset="0"/>
                <a:cs typeface="+mj-cs"/>
              </a:defRPr>
            </a:lvl1pPr>
          </a:lstStyle>
          <a:p>
            <a:pPr algn="ctr"/>
            <a:r>
              <a:rPr lang="en-US" sz="7200">
                <a:solidFill>
                  <a:schemeClr val="bg1"/>
                </a:solidFill>
                <a:latin typeface="Rajdhani"/>
                <a:ea typeface="Roboto"/>
              </a:rPr>
              <a:t>Color Contrast Requirements</a:t>
            </a:r>
            <a:endParaRPr lang="en-US"/>
          </a:p>
        </p:txBody>
      </p:sp>
      <p:sp>
        <p:nvSpPr>
          <p:cNvPr id="5" name="Title 1">
            <a:extLst>
              <a:ext uri="{FF2B5EF4-FFF2-40B4-BE49-F238E27FC236}">
                <a16:creationId xmlns:a16="http://schemas.microsoft.com/office/drawing/2014/main" id="{9DD32817-6B34-6FF8-9846-6445C8468E74}"/>
              </a:ext>
            </a:extLst>
          </p:cNvPr>
          <p:cNvSpPr txBox="1">
            <a:spLocks/>
          </p:cNvSpPr>
          <p:nvPr/>
        </p:nvSpPr>
        <p:spPr>
          <a:xfrm>
            <a:off x="1858612" y="2804595"/>
            <a:ext cx="8505265" cy="29061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pPr algn="ctr"/>
            <a:r>
              <a:rPr lang="en-US" sz="4000">
                <a:solidFill>
                  <a:srgbClr val="FBD350"/>
                </a:solidFill>
                <a:latin typeface="Roboto Medium"/>
                <a:ea typeface="Roboto Medium"/>
                <a:cs typeface="Roboto Medium"/>
              </a:rPr>
              <a:t>WCAG Success Criterion 1.4.1 (A)</a:t>
            </a:r>
            <a:endParaRPr lang="en-US" sz="3000">
              <a:solidFill>
                <a:srgbClr val="1D1D1D"/>
              </a:solidFill>
              <a:latin typeface="Roboto"/>
              <a:ea typeface="Roboto"/>
              <a:cs typeface="Roboto"/>
            </a:endParaRPr>
          </a:p>
          <a:p>
            <a:pPr algn="ctr"/>
            <a:endParaRPr lang="en-US" sz="3000">
              <a:solidFill>
                <a:srgbClr val="FBD350"/>
              </a:solidFill>
              <a:latin typeface="Roboto"/>
              <a:ea typeface="Roboto Medium"/>
              <a:cs typeface="Roboto Medium"/>
            </a:endParaRPr>
          </a:p>
          <a:p>
            <a:pPr algn="ctr"/>
            <a:r>
              <a:rPr lang="en-US" sz="3000">
                <a:solidFill>
                  <a:srgbClr val="FBD350"/>
                </a:solidFill>
                <a:latin typeface="Roboto"/>
                <a:ea typeface="Roboto Medium"/>
                <a:cs typeface="Roboto Medium"/>
              </a:rPr>
              <a:t>Color is not used as the only visual means of conveying information, indicating an action, prompting a response, or distinguishing a visual element.</a:t>
            </a:r>
            <a:endParaRPr lang="en-US" sz="3000">
              <a:solidFill>
                <a:srgbClr val="1D1D1D"/>
              </a:solidFill>
              <a:latin typeface="Roboto"/>
              <a:ea typeface="Roboto"/>
              <a:cs typeface="Roboto"/>
            </a:endParaRPr>
          </a:p>
          <a:p>
            <a:pPr algn="ctr"/>
            <a:br>
              <a:rPr lang="en-US"/>
            </a:br>
            <a:endParaRPr lang="en-US"/>
          </a:p>
          <a:p>
            <a:pPr algn="ctr"/>
            <a:r>
              <a:rPr lang="en-US" sz="4000">
                <a:solidFill>
                  <a:srgbClr val="FBD350"/>
                </a:solidFill>
                <a:latin typeface="Roboto Medium"/>
                <a:ea typeface="Roboto Medium"/>
                <a:cs typeface="Roboto Medium"/>
              </a:rPr>
              <a:t> </a:t>
            </a:r>
            <a:br>
              <a:rPr lang="en-US" sz="4000">
                <a:solidFill>
                  <a:srgbClr val="FBD350"/>
                </a:solidFill>
                <a:latin typeface="Roboto Medium"/>
                <a:ea typeface="Roboto Medium"/>
                <a:cs typeface="Roboto Medium"/>
              </a:rPr>
            </a:br>
            <a:endParaRPr lang="en-US">
              <a:solidFill>
                <a:srgbClr val="000000"/>
              </a:solidFill>
              <a:latin typeface="Roboto"/>
              <a:ea typeface="Roboto"/>
              <a:cs typeface="Roboto"/>
            </a:endParaRPr>
          </a:p>
        </p:txBody>
      </p:sp>
    </p:spTree>
    <p:extLst>
      <p:ext uri="{BB962C8B-B14F-4D97-AF65-F5344CB8AC3E}">
        <p14:creationId xmlns:p14="http://schemas.microsoft.com/office/powerpoint/2010/main" val="51842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6fb9d63-c47d-40c0-92f6-503b803927cd">
      <Terms xmlns="http://schemas.microsoft.com/office/infopath/2007/PartnerControls"/>
    </lcf76f155ced4ddcb4097134ff3c332f>
    <TaxCatchAll xmlns="59bbb2d0-248b-43cb-9d64-2158f2caa579" xsi:nil="true"/>
    <SharedWithUsers xmlns="59bbb2d0-248b-43cb-9d64-2158f2caa579">
      <UserInfo>
        <DisplayName>Kida, Jordanka (VITA)</DisplayName>
        <AccountId>1269</AccountId>
        <AccountType/>
      </UserInfo>
      <UserInfo>
        <DisplayName>Bailey, Rhonda (VITA)</DisplayName>
        <AccountId>1238</AccountId>
        <AccountType/>
      </UserInfo>
      <UserInfo>
        <DisplayName>Nesmith, Kelvonte (VITA)</DisplayName>
        <AccountId>1247</AccountId>
        <AccountType/>
      </UserInfo>
      <UserInfo>
        <DisplayName>Milesh, Nicolle (VITA)</DisplayName>
        <AccountId>943</AccountId>
        <AccountType/>
      </UserInfo>
      <UserInfo>
        <DisplayName>Legrand, Lindsay (VITA)</DisplayName>
        <AccountId>867</AccountId>
        <AccountType/>
      </UserInfo>
      <UserInfo>
        <DisplayName>Taylor, Sam (VITA)</DisplayName>
        <AccountId>39</AccountId>
        <AccountType/>
      </UserInfo>
      <UserInfo>
        <DisplayName>Rogers, Julie (VITA)</DisplayName>
        <AccountId>25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2C80B9DA3E3774C9DE13C3F136ED879" ma:contentTypeVersion="12" ma:contentTypeDescription="Create a new document." ma:contentTypeScope="" ma:versionID="bf2604b77b0bc7c82c7b587d7ca1a7e5">
  <xsd:schema xmlns:xsd="http://www.w3.org/2001/XMLSchema" xmlns:xs="http://www.w3.org/2001/XMLSchema" xmlns:p="http://schemas.microsoft.com/office/2006/metadata/properties" xmlns:ns2="86fb9d63-c47d-40c0-92f6-503b803927cd" xmlns:ns3="59bbb2d0-248b-43cb-9d64-2158f2caa579" targetNamespace="http://schemas.microsoft.com/office/2006/metadata/properties" ma:root="true" ma:fieldsID="9dcfebe51348cccfac9e5e599eb471bf" ns2:_="" ns3:_="">
    <xsd:import namespace="86fb9d63-c47d-40c0-92f6-503b803927cd"/>
    <xsd:import namespace="59bbb2d0-248b-43cb-9d64-2158f2caa579"/>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fb9d63-c47d-40c0-92f6-503b803927cd"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bbb2d0-248b-43cb-9d64-2158f2caa579"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25eb3fc-050e-444c-803f-36a1acd16a4f}" ma:internalName="TaxCatchAll" ma:showField="CatchAllData" ma:web="59bbb2d0-248b-43cb-9d64-2158f2caa57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C538F7-DE25-43DA-A2B2-13D5CB4E0A0E}">
  <ds:schemaRefs>
    <ds:schemaRef ds:uri="http://schemas.microsoft.com/sharepoint/v3/contenttype/forms"/>
  </ds:schemaRefs>
</ds:datastoreItem>
</file>

<file path=customXml/itemProps2.xml><?xml version="1.0" encoding="utf-8"?>
<ds:datastoreItem xmlns:ds="http://schemas.openxmlformats.org/officeDocument/2006/customXml" ds:itemID="{3F0BBB04-633D-4C09-B877-ED8C50342138}">
  <ds:schemaRefs>
    <ds:schemaRef ds:uri="59bbb2d0-248b-43cb-9d64-2158f2caa579"/>
    <ds:schemaRef ds:uri="86fb9d63-c47d-40c0-92f6-503b803927c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22B849D-8D70-4ADF-897B-F9CE6B7F4D0D}">
  <ds:schemaRefs>
    <ds:schemaRef ds:uri="59bbb2d0-248b-43cb-9d64-2158f2caa579"/>
    <ds:schemaRef ds:uri="86fb9d63-c47d-40c0-92f6-503b803927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41</Slides>
  <Notes>36</Notes>
  <HiddenSlides>0</HiddenSlide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An Introduction</vt:lpstr>
      <vt:lpstr>PowerPoint Presentation</vt:lpstr>
      <vt:lpstr>Principles for  Designing for Disabilities</vt:lpstr>
      <vt:lpstr>PowerPoint Presentation</vt:lpstr>
      <vt:lpstr>PowerPoint Presentation</vt:lpstr>
      <vt:lpstr>Understanding WCAG Success Criterion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PDF Remediation</vt:lpstr>
      <vt:lpstr>PowerPoint Presentation</vt:lpstr>
      <vt:lpstr>PowerPoint Presentation</vt:lpstr>
      <vt:lpstr>PowerPoint Presentation</vt:lpstr>
      <vt:lpstr>PowerPoint Presentation</vt:lpstr>
      <vt:lpstr>PowerPoint Presentation</vt:lpstr>
      <vt:lpstr>Writing Accessible PDF 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Appendix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Harper, Atrayo (VITA)</dc:creator>
  <cp:revision>2</cp:revision>
  <dcterms:created xsi:type="dcterms:W3CDTF">2023-04-17T13:28:59Z</dcterms:created>
  <dcterms:modified xsi:type="dcterms:W3CDTF">2024-04-29T15:45:17Z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0x010100F2C80B9DA3E3774C9DE13C3F136ED879</vt:lpwstr>
  </property>
  <property fmtid="{D5CDD505-2E9C-101B-9397-08002B2CF9AE}" pid="3" name="MediaServiceImageTags">
    <vt:lpwstr/>
  </property>
</Properties>
</file>